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328" r:id="rId6"/>
    <p:sldId id="323" r:id="rId7"/>
    <p:sldId id="326" r:id="rId8"/>
    <p:sldId id="329" r:id="rId9"/>
    <p:sldId id="32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9E7BA2-73BE-4AD4-B2FA-5EFD78611AB7}" v="1" dt="2020-05-07T14:56:00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a Riseth" userId="d894266d-96b5-4d7f-acfa-eb5662069d58" providerId="ADAL" clId="{B89E7BA2-73BE-4AD4-B2FA-5EFD78611AB7}"/>
    <pc:docChg chg="undo custSel modSld">
      <pc:chgData name="Inga Riseth" userId="d894266d-96b5-4d7f-acfa-eb5662069d58" providerId="ADAL" clId="{B89E7BA2-73BE-4AD4-B2FA-5EFD78611AB7}" dt="2020-05-07T14:56:25.367" v="4" actId="2711"/>
      <pc:docMkLst>
        <pc:docMk/>
      </pc:docMkLst>
      <pc:sldChg chg="addSp modSp">
        <pc:chgData name="Inga Riseth" userId="d894266d-96b5-4d7f-acfa-eb5662069d58" providerId="ADAL" clId="{B89E7BA2-73BE-4AD4-B2FA-5EFD78611AB7}" dt="2020-05-07T14:56:00.461" v="0"/>
        <pc:sldMkLst>
          <pc:docMk/>
          <pc:sldMk cId="2510906259" sldId="257"/>
        </pc:sldMkLst>
        <pc:picChg chg="add mod">
          <ac:chgData name="Inga Riseth" userId="d894266d-96b5-4d7f-acfa-eb5662069d58" providerId="ADAL" clId="{B89E7BA2-73BE-4AD4-B2FA-5EFD78611AB7}" dt="2020-05-07T14:56:00.461" v="0"/>
          <ac:picMkLst>
            <pc:docMk/>
            <pc:sldMk cId="2510906259" sldId="257"/>
            <ac:picMk id="9" creationId="{31ADF27C-ACC7-4B92-980D-F88E245D9787}"/>
          </ac:picMkLst>
        </pc:picChg>
      </pc:sldChg>
      <pc:sldChg chg="modSp mod">
        <pc:chgData name="Inga Riseth" userId="d894266d-96b5-4d7f-acfa-eb5662069d58" providerId="ADAL" clId="{B89E7BA2-73BE-4AD4-B2FA-5EFD78611AB7}" dt="2020-05-07T14:56:25.367" v="4" actId="2711"/>
        <pc:sldMkLst>
          <pc:docMk/>
          <pc:sldMk cId="1074676059" sldId="329"/>
        </pc:sldMkLst>
        <pc:spChg chg="mod">
          <ac:chgData name="Inga Riseth" userId="d894266d-96b5-4d7f-acfa-eb5662069d58" providerId="ADAL" clId="{B89E7BA2-73BE-4AD4-B2FA-5EFD78611AB7}" dt="2020-05-07T14:56:24.625" v="3" actId="2711"/>
          <ac:spMkLst>
            <pc:docMk/>
            <pc:sldMk cId="1074676059" sldId="329"/>
            <ac:spMk id="2" creationId="{D981CEC5-44CA-47DF-8EAB-AF960F45E57B}"/>
          </ac:spMkLst>
        </pc:spChg>
        <pc:spChg chg="mod">
          <ac:chgData name="Inga Riseth" userId="d894266d-96b5-4d7f-acfa-eb5662069d58" providerId="ADAL" clId="{B89E7BA2-73BE-4AD4-B2FA-5EFD78611AB7}" dt="2020-05-07T14:56:25.367" v="4" actId="2711"/>
          <ac:spMkLst>
            <pc:docMk/>
            <pc:sldMk cId="1074676059" sldId="329"/>
            <ac:spMk id="9" creationId="{5A100D12-82B6-4D0C-B4B6-C1A6C74B22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AF8E-199E-41DD-979B-B644665A3429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03EC5-E02D-41EE-9831-E8F63CDFAD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62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3EC5-E02D-41EE-9831-E8F63CDFADA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21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3EC5-E02D-41EE-9831-E8F63CDFADA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433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3EC5-E02D-41EE-9831-E8F63CDFADA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48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81C471-7855-4238-94EF-E685B5B7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9BB250F-7B71-42F5-96FC-4F8DCF6A0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CFC68A-4BEC-48B6-B165-6030621E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7F5F50-FC95-4CA2-A76B-48AE6257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485E94-0FA6-435F-86CE-B83855A0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584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EC8D89-75FB-4EB1-9D04-832B9BC0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814BBC-32BF-42D0-8AB5-DA4858425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FEE5B5-8505-418D-89CE-5732F112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F4D19C-87C2-4FFA-9816-7EA9B71B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9350BF-F1EE-4726-A5CD-352D5950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5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2ED0AB8-2B48-4DFD-BB84-D6741FE7B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FA0F1FC-A27A-4126-9FBF-6CD01EF34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5E5514-C1E2-4D1A-B763-F9A4D87B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D57DB5-63E3-4C47-9300-23FAEDCE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92BBDF-3335-4CF6-ACA2-3BFABC30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36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BB57C4-EDEE-44AD-8D9B-552D2BFC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6FDF7A-A29A-4898-844A-9DF0FDE95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7A548B-84BA-4680-9D24-838B5408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97E2B7-31CC-4CB8-A9CB-B06D70CD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7E3A63-3D82-4AC1-A6CA-8930ECEF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56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CADA04-A2BB-4D2F-8F05-D19D1F8F4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2F4D47F-EC96-471F-B55D-50DF308F5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FE00FF-ED76-49D3-B604-2ABC69C3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97AE24-F02F-4463-85FB-CB972AC7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99E6E60-94FE-4EF1-BDB4-0FA080A1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82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616FF9-6811-4BF1-A079-5F3AB9DD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9CC8EE-FCFD-4A6A-9FB2-C4FD20EF4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0C310F-2ABA-410A-929D-932E1F4DC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706048-DDD1-40EE-BCD0-FCD3A7C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0FAD-B1F0-473F-8FBE-484CC9F8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6A203A-B900-43E7-A0A0-4287BBA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281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A7594F-7E6C-4BB1-BBFE-6D98E938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4B7CC0-052D-48C3-97C6-3BB60C55E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3EB09C8-C690-44F5-A198-1B998BAB4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5DD9405-8A77-4A91-9D3C-676129F1D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7C05651-3F10-4B55-B278-36508D2F8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04EB695-2EC7-4E08-82C2-7D378FF8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360C02A-D971-4349-A10C-DDE89480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8E2CC8F-FC72-4901-AC52-3ECAF522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09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7A3B0D-5B9B-4EF6-B91D-043041DC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B87B387-9F0F-4124-BFA6-E608B9D3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04B0C4-D7FD-4817-8187-7BF46AC7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1A08629-50FC-4AAE-ACF5-7C0BF6CC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53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6DC68D5-291E-4CB7-9B00-7A9C54FE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A8A1605-246D-4D71-AC31-F1FC22E2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6CE0410-3357-4C0B-A541-5660E07F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7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C7BFCD-9102-43F4-AB23-850108E7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B98AC9-0CC9-4FBD-8B9D-28770523E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1D81B7-B5E1-4E30-9A75-94CE5DDFF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11A24A-1C20-46B9-BCF4-7994A561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75B2D5-EA9F-4F69-907A-C260E9F7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38B191-8114-43C0-8BBD-5D92BFE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55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52AAA1-1953-4AD1-98BC-A3BFE866D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9F0659-5AE0-47EF-9F6A-05E9B0986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244DF2F-1A7C-4CC9-AF94-F841E6036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8FB7E2-17E5-4E9C-8553-0DC74C11F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C9F9AF-5264-4C6C-90A7-1E0595B1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C370251-6DE7-4B04-A60C-DD71C1FF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88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DE1008C-E395-44F0-B10D-966A26DE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BC4A98-398C-4C55-9820-844D8873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D4ACDA-F250-42B2-AA02-08C1AECF4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1771-2FD7-4E07-9E45-293CA9FB98BD}" type="datetimeFigureOut">
              <a:rPr lang="nb-NO" smtClean="0"/>
              <a:t>07.05.2020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EE4DE3-F202-447B-888D-0B0658813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9E9844-9C95-42D6-8BCB-5B3CA3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F4E9-D2AF-4263-8841-20C16621F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78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92A3E6-6B9E-465A-BEEF-433818878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547" y="4027148"/>
            <a:ext cx="6960637" cy="1789701"/>
          </a:xfrm>
        </p:spPr>
        <p:txBody>
          <a:bodyPr anchor="ctr">
            <a:noAutofit/>
          </a:bodyPr>
          <a:lstStyle/>
          <a:p>
            <a:pPr algn="r"/>
            <a:r>
              <a:rPr lang="nb-NO" sz="4400" dirty="0">
                <a:latin typeface="Georgia" panose="02040502050405020303" pitchFamily="18" charset="0"/>
              </a:rPr>
              <a:t>Gjennomføring av aktiviteter etter Demokratilæring på Utøya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777209D-3012-41A8-8D50-98403649B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457" y="4609789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nb-NO" sz="4000" dirty="0">
                <a:latin typeface="Georgia" panose="02040502050405020303" pitchFamily="18" charset="0"/>
              </a:rPr>
              <a:t>Tips og triks</a:t>
            </a:r>
          </a:p>
        </p:txBody>
      </p:sp>
      <p:pic>
        <p:nvPicPr>
          <p:cNvPr id="8" name="Bilde 7" descr="Et bilde som inneholder person, kvinne, innendørs, poserer&#10;&#10;Automatisk generert beskrivelse">
            <a:extLst>
              <a:ext uri="{FF2B5EF4-FFF2-40B4-BE49-F238E27FC236}">
                <a16:creationId xmlns:a16="http://schemas.microsoft.com/office/drawing/2014/main" id="{EA7C1E2C-0D3B-43AE-8488-F01B4A438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1" r="-3" b="-3"/>
          <a:stretch/>
        </p:blipFill>
        <p:spPr>
          <a:xfrm>
            <a:off x="6492113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E34FC5D7-F76F-416E-B3DD-24970FD9E774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11" name="Picture 0" descr="EWC logo colours.JPG">
            <a:extLst>
              <a:ext uri="{FF2B5EF4-FFF2-40B4-BE49-F238E27FC236}">
                <a16:creationId xmlns:a16="http://schemas.microsoft.com/office/drawing/2014/main" id="{C48B673C-E876-4459-8201-D4522895729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22" y="6504964"/>
            <a:ext cx="1101090" cy="286385"/>
          </a:xfrm>
          <a:prstGeom prst="rect">
            <a:avLst/>
          </a:prstGeom>
        </p:spPr>
      </p:pic>
      <p:pic>
        <p:nvPicPr>
          <p:cNvPr id="12" name="Bilde 11" descr="K:\Templates &amp; Logos\COE-Logo-hvit.png">
            <a:extLst>
              <a:ext uri="{FF2B5EF4-FFF2-40B4-BE49-F238E27FC236}">
                <a16:creationId xmlns:a16="http://schemas.microsoft.com/office/drawing/2014/main" id="{A84F3D1A-6EC3-427D-9DDA-2F17BE4814E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705227" y="6347149"/>
            <a:ext cx="486773" cy="495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F3C74A9D-EB2D-4EE6-9A31-BCB426C7ACF2}"/>
              </a:ext>
            </a:extLst>
          </p:cNvPr>
          <p:cNvCxnSpPr/>
          <p:nvPr/>
        </p:nvCxnSpPr>
        <p:spPr>
          <a:xfrm>
            <a:off x="7660433" y="3928188"/>
            <a:ext cx="0" cy="23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 descr="K:\Templates &amp; Logos\COE-Logo-hvit.png">
            <a:extLst>
              <a:ext uri="{FF2B5EF4-FFF2-40B4-BE49-F238E27FC236}">
                <a16:creationId xmlns:a16="http://schemas.microsoft.com/office/drawing/2014/main" id="{31ADF27C-ACC7-4B92-980D-F88E245D978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90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1CEC5-44CA-47DF-8EAB-AF960F45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7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b-NO" dirty="0">
                <a:latin typeface="Georgia" panose="02040502050405020303" pitchFamily="18" charset="0"/>
              </a:rPr>
            </a:br>
            <a:br>
              <a:rPr lang="nb-NO" dirty="0">
                <a:latin typeface="Georgia" panose="02040502050405020303" pitchFamily="18" charset="0"/>
              </a:rPr>
            </a:br>
            <a:r>
              <a:rPr lang="nb-NO" b="1" dirty="0"/>
              <a:t>Forberedelser</a:t>
            </a:r>
            <a:br>
              <a:rPr lang="nb-NO" dirty="0"/>
            </a:br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A100D12-82B6-4D0C-B4B6-C1A6C74B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Tenk igjennom og diskuter:</a:t>
            </a:r>
          </a:p>
          <a:p>
            <a:r>
              <a:rPr lang="nb-NO" dirty="0"/>
              <a:t>Hva bør du gjøre før du skal gjennomføre aktiviteter med klassen din? </a:t>
            </a:r>
          </a:p>
          <a:p>
            <a:endParaRPr lang="nb-NO" dirty="0"/>
          </a:p>
          <a:p>
            <a:endParaRPr lang="nb-NO" dirty="0"/>
          </a:p>
          <a:p>
            <a:endParaRPr lang="nb-NO" dirty="0">
              <a:latin typeface="Georgia" panose="02040502050405020303" pitchFamily="18" charset="0"/>
            </a:endParaRPr>
          </a:p>
          <a:p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D22F22-2546-4EB6-A92C-50815516D7EB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5" name="Picture 0" descr="EWC logo colours.JPG">
            <a:extLst>
              <a:ext uri="{FF2B5EF4-FFF2-40B4-BE49-F238E27FC236}">
                <a16:creationId xmlns:a16="http://schemas.microsoft.com/office/drawing/2014/main" id="{E4630B7A-8453-4940-BCFD-8C7E50DCCB8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444" y="6443344"/>
            <a:ext cx="1101090" cy="286385"/>
          </a:xfrm>
          <a:prstGeom prst="rect">
            <a:avLst/>
          </a:prstGeom>
        </p:spPr>
      </p:pic>
      <p:pic>
        <p:nvPicPr>
          <p:cNvPr id="6" name="Bilde 5" descr="K:\Templates &amp; Logos\COE-Logo-hvit.png">
            <a:extLst>
              <a:ext uri="{FF2B5EF4-FFF2-40B4-BE49-F238E27FC236}">
                <a16:creationId xmlns:a16="http://schemas.microsoft.com/office/drawing/2014/main" id="{B91CDFEF-C6D7-4D74-B653-FC5383E9DA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63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1CEC5-44CA-47DF-8EAB-AF960F45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7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b-NO" dirty="0">
                <a:latin typeface="Georgia" panose="02040502050405020303" pitchFamily="18" charset="0"/>
              </a:rPr>
            </a:br>
            <a:br>
              <a:rPr lang="nb-NO" dirty="0">
                <a:latin typeface="Georgia" panose="02040502050405020303" pitchFamily="18" charset="0"/>
              </a:rPr>
            </a:br>
            <a:r>
              <a:rPr lang="nb-NO" b="1" dirty="0"/>
              <a:t>Forbered deg så god du kan</a:t>
            </a:r>
            <a:br>
              <a:rPr lang="nb-NO" dirty="0"/>
            </a:br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A100D12-82B6-4D0C-B4B6-C1A6C74B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Finn ut hvilken lærer som skal være til stede, og fortell han/henne hva som er planen. </a:t>
            </a:r>
          </a:p>
          <a:p>
            <a:r>
              <a:rPr lang="nb-NO" dirty="0"/>
              <a:t>Les instruksjonen for øvelsene  – har du det nødvendige materiellet? </a:t>
            </a:r>
          </a:p>
          <a:p>
            <a:r>
              <a:rPr lang="nb-NO" dirty="0"/>
              <a:t>Gjør klart rommet dere skal være i.</a:t>
            </a:r>
          </a:p>
          <a:p>
            <a:r>
              <a:rPr lang="nb-NO" dirty="0"/>
              <a:t>Bli enige om hvem som skal gjøre hva.</a:t>
            </a:r>
          </a:p>
          <a:p>
            <a:r>
              <a:rPr lang="nb-NO" dirty="0"/>
              <a:t>Tenk gjennom: Hvilke spørsmål tror du vil komme opp? Hvordan tror du gruppa vil reagere og si? </a:t>
            </a:r>
          </a:p>
          <a:p>
            <a:endParaRPr lang="nb-NO" dirty="0"/>
          </a:p>
          <a:p>
            <a:endParaRPr lang="nb-NO" dirty="0"/>
          </a:p>
          <a:p>
            <a:endParaRPr lang="nb-NO" dirty="0">
              <a:latin typeface="Georgia" panose="02040502050405020303" pitchFamily="18" charset="0"/>
            </a:endParaRPr>
          </a:p>
          <a:p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D22F22-2546-4EB6-A92C-50815516D7EB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5" name="Picture 0" descr="EWC logo colours.JPG">
            <a:extLst>
              <a:ext uri="{FF2B5EF4-FFF2-40B4-BE49-F238E27FC236}">
                <a16:creationId xmlns:a16="http://schemas.microsoft.com/office/drawing/2014/main" id="{E4630B7A-8453-4940-BCFD-8C7E50DCCB8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444" y="6443344"/>
            <a:ext cx="1101090" cy="286385"/>
          </a:xfrm>
          <a:prstGeom prst="rect">
            <a:avLst/>
          </a:prstGeom>
        </p:spPr>
      </p:pic>
      <p:pic>
        <p:nvPicPr>
          <p:cNvPr id="6" name="Bilde 5" descr="K:\Templates &amp; Logos\COE-Logo-hvit.png">
            <a:extLst>
              <a:ext uri="{FF2B5EF4-FFF2-40B4-BE49-F238E27FC236}">
                <a16:creationId xmlns:a16="http://schemas.microsoft.com/office/drawing/2014/main" id="{B91CDFEF-C6D7-4D74-B653-FC5383E9DA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20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1CEC5-44CA-47DF-8EAB-AF960F45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7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b-NO" dirty="0">
                <a:latin typeface="Georgia" panose="02040502050405020303" pitchFamily="18" charset="0"/>
              </a:rPr>
            </a:br>
            <a:br>
              <a:rPr lang="nb-NO" dirty="0">
                <a:latin typeface="Georgia" panose="02040502050405020303" pitchFamily="18" charset="0"/>
              </a:rPr>
            </a:br>
            <a:r>
              <a:rPr lang="nb-NO" sz="4900" b="1" dirty="0"/>
              <a:t>Viktig! </a:t>
            </a:r>
            <a:br>
              <a:rPr lang="nb-NO" dirty="0"/>
            </a:br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A100D12-82B6-4D0C-B4B6-C1A6C74B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Alle øvelsene består av tre deler – som er </a:t>
            </a:r>
            <a:r>
              <a:rPr lang="nb-NO" u="sng" dirty="0"/>
              <a:t>like viktige</a:t>
            </a:r>
            <a:r>
              <a:rPr lang="nb-NO" dirty="0"/>
              <a:t>: </a:t>
            </a:r>
          </a:p>
          <a:p>
            <a:pPr marL="0" indent="0">
              <a:buNone/>
            </a:pPr>
            <a:r>
              <a:rPr lang="nb-NO" dirty="0"/>
              <a:t>1. Introduksjon</a:t>
            </a:r>
          </a:p>
          <a:p>
            <a:pPr marL="0" indent="0">
              <a:buNone/>
            </a:pPr>
            <a:r>
              <a:rPr lang="nb-NO" dirty="0"/>
              <a:t>2. Hoveddel</a:t>
            </a:r>
          </a:p>
          <a:p>
            <a:pPr marL="0" indent="0">
              <a:buNone/>
            </a:pPr>
            <a:r>
              <a:rPr lang="nb-NO" dirty="0"/>
              <a:t>3. Avslutning og refleksjon </a:t>
            </a:r>
          </a:p>
          <a:p>
            <a:pPr marL="0" indent="0">
              <a:buNone/>
            </a:pPr>
            <a:r>
              <a:rPr lang="nb-NO" dirty="0"/>
              <a:t>Eksempel på spørsmål å avslutte med: </a:t>
            </a:r>
          </a:p>
          <a:p>
            <a:pPr marL="0" indent="0">
              <a:buNone/>
            </a:pPr>
            <a:r>
              <a:rPr lang="nb-NO" dirty="0"/>
              <a:t>«Hva tror dere hensikten med øvelsen er?»</a:t>
            </a:r>
          </a:p>
          <a:p>
            <a:pPr marL="0" indent="0">
              <a:buNone/>
            </a:pPr>
            <a:r>
              <a:rPr lang="nb-NO" dirty="0"/>
              <a:t>«Hva har dere lært?» </a:t>
            </a:r>
          </a:p>
          <a:p>
            <a:pPr marL="0" indent="0">
              <a:buNone/>
            </a:pPr>
            <a:r>
              <a:rPr lang="nb-NO" dirty="0"/>
              <a:t>«Kan dere få nytte av noe dere har lært i vennegjengen, på skolen eller på fritidsaktiviteter?»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>
              <a:latin typeface="Georgia" panose="02040502050405020303" pitchFamily="18" charset="0"/>
            </a:endParaRPr>
          </a:p>
          <a:p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D22F22-2546-4EB6-A92C-50815516D7EB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5" name="Picture 0" descr="EWC logo colours.JPG">
            <a:extLst>
              <a:ext uri="{FF2B5EF4-FFF2-40B4-BE49-F238E27FC236}">
                <a16:creationId xmlns:a16="http://schemas.microsoft.com/office/drawing/2014/main" id="{E4630B7A-8453-4940-BCFD-8C7E50DCCB8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444" y="6443344"/>
            <a:ext cx="1101090" cy="286385"/>
          </a:xfrm>
          <a:prstGeom prst="rect">
            <a:avLst/>
          </a:prstGeom>
        </p:spPr>
      </p:pic>
      <p:pic>
        <p:nvPicPr>
          <p:cNvPr id="6" name="Bilde 5" descr="K:\Templates &amp; Logos\COE-Logo-hvit.png">
            <a:extLst>
              <a:ext uri="{FF2B5EF4-FFF2-40B4-BE49-F238E27FC236}">
                <a16:creationId xmlns:a16="http://schemas.microsoft.com/office/drawing/2014/main" id="{B91CDFEF-C6D7-4D74-B653-FC5383E9DA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60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1CEC5-44CA-47DF-8EAB-AF960F45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37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b-NO" dirty="0">
                <a:latin typeface="Georgia" panose="02040502050405020303" pitchFamily="18" charset="0"/>
              </a:rPr>
            </a:br>
            <a:r>
              <a:rPr lang="nb-NO" b="1" dirty="0"/>
              <a:t>Ting å tenke på under gjennomføringen</a:t>
            </a:r>
            <a:br>
              <a:rPr lang="nb-NO" dirty="0"/>
            </a:br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A100D12-82B6-4D0C-B4B6-C1A6C74B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Forklar oppgaven grundig, slik at alle har forstått hva de skal gjøre. Still gjerne spørsmålet: Vet alle hva dere skal gjøre? </a:t>
            </a:r>
          </a:p>
          <a:p>
            <a:r>
              <a:rPr lang="nb-NO" dirty="0"/>
              <a:t>Følg med på tida, pass på at dere får tid til å gå gjennom hele øvelsen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>
              <a:latin typeface="Georgia" panose="02040502050405020303" pitchFamily="18" charset="0"/>
            </a:endParaRPr>
          </a:p>
          <a:p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D22F22-2546-4EB6-A92C-50815516D7EB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5" name="Picture 0" descr="EWC logo colours.JPG">
            <a:extLst>
              <a:ext uri="{FF2B5EF4-FFF2-40B4-BE49-F238E27FC236}">
                <a16:creationId xmlns:a16="http://schemas.microsoft.com/office/drawing/2014/main" id="{E4630B7A-8453-4940-BCFD-8C7E50DCCB8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444" y="6443344"/>
            <a:ext cx="1101090" cy="286385"/>
          </a:xfrm>
          <a:prstGeom prst="rect">
            <a:avLst/>
          </a:prstGeom>
        </p:spPr>
      </p:pic>
      <p:pic>
        <p:nvPicPr>
          <p:cNvPr id="6" name="Bilde 5" descr="K:\Templates &amp; Logos\COE-Logo-hvit.png">
            <a:extLst>
              <a:ext uri="{FF2B5EF4-FFF2-40B4-BE49-F238E27FC236}">
                <a16:creationId xmlns:a16="http://schemas.microsoft.com/office/drawing/2014/main" id="{B91CDFEF-C6D7-4D74-B653-FC5383E9DA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467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1CEC5-44CA-47DF-8EAB-AF960F45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37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b-NO" dirty="0">
                <a:latin typeface="Georgia" panose="02040502050405020303" pitchFamily="18" charset="0"/>
              </a:rPr>
            </a:br>
            <a:r>
              <a:rPr lang="nb-NO" b="1" dirty="0"/>
              <a:t>Tips for å skape god diskusjon</a:t>
            </a:r>
            <a:br>
              <a:rPr lang="nb-NO" dirty="0"/>
            </a:br>
            <a:br>
              <a:rPr lang="nb-NO" dirty="0"/>
            </a:br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A100D12-82B6-4D0C-B4B6-C1A6C74B2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522" y="2203067"/>
            <a:ext cx="5618584" cy="182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«</a:t>
            </a:r>
            <a:r>
              <a:rPr lang="nb-NO" i="1" dirty="0"/>
              <a:t>Diskuter med den som sitter ved siden av deg, før vi tar en felles oppsummering.»</a:t>
            </a:r>
          </a:p>
          <a:p>
            <a:pPr marL="0" indent="0">
              <a:buNone/>
            </a:pPr>
            <a:r>
              <a:rPr lang="nb-NO" i="1" dirty="0"/>
              <a:t>«Hva snakket dere om i parene?»</a:t>
            </a:r>
          </a:p>
          <a:p>
            <a:pPr marL="0" indent="0">
              <a:buNone/>
            </a:pPr>
            <a:endParaRPr lang="nb-NO" i="1" dirty="0"/>
          </a:p>
          <a:p>
            <a:endParaRPr lang="nb-NO" dirty="0"/>
          </a:p>
          <a:p>
            <a:endParaRPr lang="nb-NO" dirty="0"/>
          </a:p>
          <a:p>
            <a:endParaRPr lang="nb-NO" dirty="0">
              <a:latin typeface="Georgia" panose="02040502050405020303" pitchFamily="18" charset="0"/>
            </a:endParaRPr>
          </a:p>
          <a:p>
            <a:endParaRPr lang="nb-NO" dirty="0">
              <a:latin typeface="Georgia" panose="020405020504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1D22F22-2546-4EB6-A92C-50815516D7EB}"/>
              </a:ext>
            </a:extLst>
          </p:cNvPr>
          <p:cNvSpPr/>
          <p:nvPr/>
        </p:nvSpPr>
        <p:spPr>
          <a:xfrm>
            <a:off x="0" y="0"/>
            <a:ext cx="12192000" cy="58265"/>
          </a:xfrm>
          <a:prstGeom prst="rect">
            <a:avLst/>
          </a:prstGeom>
          <a:solidFill>
            <a:srgbClr val="00AB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dirty="0">
              <a:latin typeface="Georgia" pitchFamily="18" charset="0"/>
            </a:endParaRPr>
          </a:p>
        </p:txBody>
      </p:sp>
      <p:pic>
        <p:nvPicPr>
          <p:cNvPr id="5" name="Picture 0" descr="EWC logo colours.JPG">
            <a:extLst>
              <a:ext uri="{FF2B5EF4-FFF2-40B4-BE49-F238E27FC236}">
                <a16:creationId xmlns:a16="http://schemas.microsoft.com/office/drawing/2014/main" id="{E4630B7A-8453-4940-BCFD-8C7E50DCCB8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444" y="6443344"/>
            <a:ext cx="1101090" cy="286385"/>
          </a:xfrm>
          <a:prstGeom prst="rect">
            <a:avLst/>
          </a:prstGeom>
        </p:spPr>
      </p:pic>
      <p:pic>
        <p:nvPicPr>
          <p:cNvPr id="6" name="Bilde 5" descr="K:\Templates &amp; Logos\COE-Logo-hvit.png">
            <a:extLst>
              <a:ext uri="{FF2B5EF4-FFF2-40B4-BE49-F238E27FC236}">
                <a16:creationId xmlns:a16="http://schemas.microsoft.com/office/drawing/2014/main" id="{B91CDFEF-C6D7-4D74-B653-FC5383E9DA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285" y="6338568"/>
            <a:ext cx="619125" cy="4959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9C7DB8F0-5545-42DD-8447-719BEDD25F9D}"/>
              </a:ext>
            </a:extLst>
          </p:cNvPr>
          <p:cNvSpPr txBox="1"/>
          <p:nvPr/>
        </p:nvSpPr>
        <p:spPr>
          <a:xfrm>
            <a:off x="7526665" y="3975090"/>
            <a:ext cx="34616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i="1" dirty="0"/>
              <a:t>«Kan du forklare nærmere hva du mener med det?»</a:t>
            </a:r>
          </a:p>
          <a:p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8ADE5B8-7D2A-4FF7-A0DB-B335C155AE28}"/>
              </a:ext>
            </a:extLst>
          </p:cNvPr>
          <p:cNvSpPr txBox="1"/>
          <p:nvPr/>
        </p:nvSpPr>
        <p:spPr>
          <a:xfrm>
            <a:off x="2080727" y="4634649"/>
            <a:ext cx="411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1" dirty="0"/>
              <a:t>«Godt poeng! Det finnes ikke noe fasitsvar på dette spørsmålet. Hva synes dere andre?»</a:t>
            </a:r>
          </a:p>
          <a:p>
            <a:endParaRPr lang="nb-NO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F5D568E-ED56-482B-9A72-61CC642FA0A8}"/>
              </a:ext>
            </a:extLst>
          </p:cNvPr>
          <p:cNvSpPr txBox="1"/>
          <p:nvPr/>
        </p:nvSpPr>
        <p:spPr>
          <a:xfrm>
            <a:off x="6326156" y="2142808"/>
            <a:ext cx="5106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«Er dere enige/uenige i det som er sagt? Hvorfor/hvorfor ikke?»  </a:t>
            </a:r>
          </a:p>
          <a:p>
            <a:endParaRPr lang="nb-NO" dirty="0"/>
          </a:p>
        </p:txBody>
      </p:sp>
      <p:sp>
        <p:nvSpPr>
          <p:cNvPr id="11" name="Snakkeboble: oval 10">
            <a:extLst>
              <a:ext uri="{FF2B5EF4-FFF2-40B4-BE49-F238E27FC236}">
                <a16:creationId xmlns:a16="http://schemas.microsoft.com/office/drawing/2014/main" id="{3CD2BA64-0DCB-464E-BFB6-F95949E79455}"/>
              </a:ext>
            </a:extLst>
          </p:cNvPr>
          <p:cNvSpPr/>
          <p:nvPr/>
        </p:nvSpPr>
        <p:spPr>
          <a:xfrm>
            <a:off x="8879604" y="387136"/>
            <a:ext cx="2313992" cy="1045298"/>
          </a:xfrm>
          <a:prstGeom prst="wedgeEllipseCallout">
            <a:avLst>
              <a:gd name="adj1" fmla="val -52956"/>
              <a:gd name="adj2" fmla="val 6120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73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9238373111584CACD7500CE9DDB186" ma:contentTypeVersion="12" ma:contentTypeDescription="Opprett et nytt dokument." ma:contentTypeScope="" ma:versionID="538f0b213b4dd337a02bb51caf94767f">
  <xsd:schema xmlns:xsd="http://www.w3.org/2001/XMLSchema" xmlns:xs="http://www.w3.org/2001/XMLSchema" xmlns:p="http://schemas.microsoft.com/office/2006/metadata/properties" xmlns:ns2="fd9c578e-da4f-447b-860e-b6613a9484a7" xmlns:ns3="bfabdb1a-b91b-42d1-ad6f-6d8b99994b5e" targetNamespace="http://schemas.microsoft.com/office/2006/metadata/properties" ma:root="true" ma:fieldsID="76042a8028b6e004fd10e4fa7b62b468" ns2:_="" ns3:_="">
    <xsd:import namespace="fd9c578e-da4f-447b-860e-b6613a9484a7"/>
    <xsd:import namespace="bfabdb1a-b91b-42d1-ad6f-6d8b99994b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c578e-da4f-447b-860e-b6613a9484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db1a-b91b-42d1-ad6f-6d8b99994b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CB476E-8823-4D42-8690-333945B238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EB056F-3345-46BF-9D63-BA5DA4AB48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CD9C2-B827-4B9E-B259-4BD0306BABBE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312</Words>
  <Application>Microsoft Office PowerPoint</Application>
  <PresentationFormat>Widescreen</PresentationFormat>
  <Paragraphs>44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Office-tema</vt:lpstr>
      <vt:lpstr>Gjennomføring av aktiviteter etter Demokratilæring på Utøya</vt:lpstr>
      <vt:lpstr>  Forberedelser </vt:lpstr>
      <vt:lpstr>  Forbered deg så god du kan </vt:lpstr>
      <vt:lpstr>  Viktig!  </vt:lpstr>
      <vt:lpstr> Ting å tenke på under gjennomføringen </vt:lpstr>
      <vt:lpstr> Tips for å skape god diskusjon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Gjennomføring av aktiviteter etter Demokratilæring på Utøya</dc:title>
  <dc:creator>Inga Marie Nymo Riseth</dc:creator>
  <cp:lastModifiedBy>Inga Marie Nymo Riseth</cp:lastModifiedBy>
  <cp:revision>4</cp:revision>
  <dcterms:created xsi:type="dcterms:W3CDTF">2019-11-01T13:10:29Z</dcterms:created>
  <dcterms:modified xsi:type="dcterms:W3CDTF">2020-05-07T14:56:29Z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0x010100B49238373111584CACD7500CE9DDB186</vt:lpwstr>
  </property>
</Properties>
</file>