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56" r:id="rId2"/>
    <p:sldId id="257" r:id="rId3"/>
    <p:sldId id="260" r:id="rId4"/>
    <p:sldId id="261" r:id="rId5"/>
    <p:sldId id="262" r:id="rId6"/>
    <p:sldId id="269" r:id="rId7"/>
    <p:sldId id="263" r:id="rId8"/>
    <p:sldId id="265" r:id="rId9"/>
    <p:sldId id="266" r:id="rId10"/>
    <p:sldId id="267" r:id="rId11"/>
    <p:sldId id="268" r:id="rId12"/>
    <p:sldId id="270" r:id="rId13"/>
    <p:sldId id="271" r:id="rId14"/>
    <p:sldId id="272" r:id="rId15"/>
    <p:sldId id="274"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2781"/>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1" autoAdjust="0"/>
    <p:restoredTop sz="94637" autoAdjust="0"/>
  </p:normalViewPr>
  <p:slideViewPr>
    <p:cSldViewPr>
      <p:cViewPr varScale="1">
        <p:scale>
          <a:sx n="82" d="100"/>
          <a:sy n="82" d="100"/>
        </p:scale>
        <p:origin x="147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A642E0-CC68-4FA9-AADB-F31498119EAC}" type="datetimeFigureOut">
              <a:rPr lang="el-GR" smtClean="0"/>
              <a:pPr/>
              <a:t>06/01/2021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9DE002-8B11-4F73-A685-62904A6107F9}"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B9DE002-8B11-4F73-A685-62904A6107F9}" type="slidenum">
              <a:rPr lang="el-GR" smtClean="0"/>
              <a:pPr/>
              <a:t>8</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B9DE002-8B11-4F73-A685-62904A6107F9}" type="slidenum">
              <a:rPr lang="el-GR" smtClean="0"/>
              <a:pPr/>
              <a:t>14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1"/>
      </p:bgRef>
    </p:bg>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BBE7583E-EED8-482C-8503-AD3F41FEF0DB}" type="datetimeFigureOut">
              <a:rPr lang="el-GR" smtClean="0"/>
              <a:pPr/>
              <a:t>06/01/2021</a:t>
            </a:fld>
            <a:endParaRPr lang="el-G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0BDB82ED-25C1-49C7-B5C8-03C67D09AD70}"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BBE7583E-EED8-482C-8503-AD3F41FEF0DB}" type="datetimeFigureOut">
              <a:rPr lang="el-GR" smtClean="0"/>
              <a:pPr/>
              <a:t>06/01/2021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BDB82ED-25C1-49C7-B5C8-03C67D09AD7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BBE7583E-EED8-482C-8503-AD3F41FEF0DB}" type="datetimeFigureOut">
              <a:rPr lang="el-GR" smtClean="0"/>
              <a:pPr/>
              <a:t>06/01/2021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BDB82ED-25C1-49C7-B5C8-03C67D09AD70}"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4"/>
          </p:nvPr>
        </p:nvSpPr>
        <p:spPr/>
        <p:txBody>
          <a:bodyPr rtlCol="0"/>
          <a:lstStyle/>
          <a:p>
            <a:fld id="{BBE7583E-EED8-482C-8503-AD3F41FEF0DB}" type="datetimeFigureOut">
              <a:rPr lang="el-GR" smtClean="0"/>
              <a:pPr/>
              <a:t>06/01/2021</a:t>
            </a:fld>
            <a:endParaRPr lang="el-GR"/>
          </a:p>
        </p:txBody>
      </p:sp>
      <p:sp>
        <p:nvSpPr>
          <p:cNvPr id="9" name="8 - Θέση αριθμού διαφάνειας"/>
          <p:cNvSpPr>
            <a:spLocks noGrp="1"/>
          </p:cNvSpPr>
          <p:nvPr>
            <p:ph type="sldNum" sz="quarter" idx="15"/>
          </p:nvPr>
        </p:nvSpPr>
        <p:spPr/>
        <p:txBody>
          <a:bodyPr rtlCol="0"/>
          <a:lstStyle/>
          <a:p>
            <a:fld id="{0BDB82ED-25C1-49C7-B5C8-03C67D09AD70}"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BBE7583E-EED8-482C-8503-AD3F41FEF0DB}" type="datetimeFigureOut">
              <a:rPr lang="el-GR" smtClean="0"/>
              <a:pPr/>
              <a:t>06/01/2021</a:t>
            </a:fld>
            <a:endParaRPr lang="el-G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0BDB82ED-25C1-49C7-B5C8-03C67D09AD70}"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BBE7583E-EED8-482C-8503-AD3F41FEF0DB}" type="datetimeFigureOut">
              <a:rPr lang="el-GR" smtClean="0"/>
              <a:pPr/>
              <a:t>06/01/2021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BDB82ED-25C1-49C7-B5C8-03C67D09AD70}"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BBE7583E-EED8-482C-8503-AD3F41FEF0DB}" type="datetimeFigureOut">
              <a:rPr lang="el-GR" smtClean="0"/>
              <a:pPr/>
              <a:t>06/01/2021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0BDB82ED-25C1-49C7-B5C8-03C67D09AD70}"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BBE7583E-EED8-482C-8503-AD3F41FEF0DB}" type="datetimeFigureOut">
              <a:rPr lang="el-GR" smtClean="0"/>
              <a:pPr/>
              <a:t>06/01/2021</a:t>
            </a:fld>
            <a:endParaRPr lang="el-GR"/>
          </a:p>
        </p:txBody>
      </p:sp>
      <p:sp>
        <p:nvSpPr>
          <p:cNvPr id="7" name="6 - Θέση αριθμού διαφάνειας"/>
          <p:cNvSpPr>
            <a:spLocks noGrp="1"/>
          </p:cNvSpPr>
          <p:nvPr>
            <p:ph type="sldNum" sz="quarter" idx="11"/>
          </p:nvPr>
        </p:nvSpPr>
        <p:spPr/>
        <p:txBody>
          <a:bodyPr rtlCol="0"/>
          <a:lstStyle/>
          <a:p>
            <a:fld id="{0BDB82ED-25C1-49C7-B5C8-03C67D09AD70}"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BE7583E-EED8-482C-8503-AD3F41FEF0DB}" type="datetimeFigureOut">
              <a:rPr lang="el-GR" smtClean="0"/>
              <a:pPr/>
              <a:t>06/01/2021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BDB82ED-25C1-49C7-B5C8-03C67D09AD7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1" name="20 - Θέση ημερομηνίας"/>
          <p:cNvSpPr>
            <a:spLocks noGrp="1"/>
          </p:cNvSpPr>
          <p:nvPr>
            <p:ph type="dt" sz="half" idx="14"/>
          </p:nvPr>
        </p:nvSpPr>
        <p:spPr/>
        <p:txBody>
          <a:bodyPr rtlCol="0"/>
          <a:lstStyle/>
          <a:p>
            <a:fld id="{BBE7583E-EED8-482C-8503-AD3F41FEF0DB}" type="datetimeFigureOut">
              <a:rPr lang="el-GR" smtClean="0"/>
              <a:pPr/>
              <a:t>06/01/2021</a:t>
            </a:fld>
            <a:endParaRPr lang="el-GR"/>
          </a:p>
        </p:txBody>
      </p:sp>
      <p:sp>
        <p:nvSpPr>
          <p:cNvPr id="22" name="21 - Θέση αριθμού διαφάνειας"/>
          <p:cNvSpPr>
            <a:spLocks noGrp="1"/>
          </p:cNvSpPr>
          <p:nvPr>
            <p:ph type="sldNum" sz="quarter" idx="15"/>
          </p:nvPr>
        </p:nvSpPr>
        <p:spPr/>
        <p:txBody>
          <a:bodyPr rtlCol="0"/>
          <a:lstStyle/>
          <a:p>
            <a:fld id="{0BDB82ED-25C1-49C7-B5C8-03C67D09AD70}"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 Θέση ημερομηνίας"/>
          <p:cNvSpPr>
            <a:spLocks noGrp="1"/>
          </p:cNvSpPr>
          <p:nvPr>
            <p:ph type="dt" sz="half" idx="10"/>
          </p:nvPr>
        </p:nvSpPr>
        <p:spPr/>
        <p:txBody>
          <a:bodyPr rtlCol="0"/>
          <a:lstStyle/>
          <a:p>
            <a:fld id="{BBE7583E-EED8-482C-8503-AD3F41FEF0DB}" type="datetimeFigureOut">
              <a:rPr lang="el-GR" smtClean="0"/>
              <a:pPr/>
              <a:t>06/01/2021</a:t>
            </a:fld>
            <a:endParaRPr lang="el-GR"/>
          </a:p>
        </p:txBody>
      </p:sp>
      <p:sp>
        <p:nvSpPr>
          <p:cNvPr id="18" name="17 - Θέση αριθμού διαφάνειας"/>
          <p:cNvSpPr>
            <a:spLocks noGrp="1"/>
          </p:cNvSpPr>
          <p:nvPr>
            <p:ph type="sldNum" sz="quarter" idx="11"/>
          </p:nvPr>
        </p:nvSpPr>
        <p:spPr/>
        <p:txBody>
          <a:bodyPr rtlCol="0"/>
          <a:lstStyle/>
          <a:p>
            <a:fld id="{0BDB82ED-25C1-49C7-B5C8-03C67D09AD70}"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BE7583E-EED8-482C-8503-AD3F41FEF0DB}" type="datetimeFigureOut">
              <a:rPr lang="el-GR" smtClean="0"/>
              <a:pPr/>
              <a:t>06/01/2021</a:t>
            </a:fld>
            <a:endParaRPr lang="el-G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DB82ED-25C1-49C7-B5C8-03C67D09AD7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2286000" y="5286388"/>
            <a:ext cx="6172200" cy="1088534"/>
          </a:xfrm>
        </p:spPr>
        <p:txBody>
          <a:bodyPr>
            <a:noAutofit/>
          </a:bodyPr>
          <a:lstStyle/>
          <a:p>
            <a:pPr algn="ctr"/>
            <a:r>
              <a:rPr lang="el-GR" sz="2800" dirty="0">
                <a:solidFill>
                  <a:schemeClr val="accent1">
                    <a:lumMod val="75000"/>
                  </a:schemeClr>
                </a:solidFill>
                <a:latin typeface="Arial Narrow" panose="020B0606020202030204" pitchFamily="34" charset="0"/>
                <a:ea typeface="Arial Unicode MS" pitchFamily="34" charset="-128"/>
                <a:cs typeface="Arial Unicode MS" pitchFamily="34" charset="-128"/>
              </a:rPr>
              <a:t>Συμπερίληψη παιδιών προσφύγων </a:t>
            </a:r>
            <a:br>
              <a:rPr lang="el-GR" sz="2800" dirty="0">
                <a:solidFill>
                  <a:schemeClr val="accent1">
                    <a:lumMod val="75000"/>
                  </a:schemeClr>
                </a:solidFill>
                <a:latin typeface="Arial Narrow" panose="020B0606020202030204" pitchFamily="34" charset="0"/>
                <a:ea typeface="Arial Unicode MS" pitchFamily="34" charset="-128"/>
                <a:cs typeface="Arial Unicode MS" pitchFamily="34" charset="-128"/>
              </a:rPr>
            </a:br>
            <a:r>
              <a:rPr lang="el-GR" sz="2800" dirty="0">
                <a:solidFill>
                  <a:schemeClr val="accent1">
                    <a:lumMod val="75000"/>
                  </a:schemeClr>
                </a:solidFill>
                <a:latin typeface="Arial Narrow" panose="020B0606020202030204" pitchFamily="34" charset="0"/>
                <a:ea typeface="Arial Unicode MS" pitchFamily="34" charset="-128"/>
                <a:cs typeface="Arial Unicode MS" pitchFamily="34" charset="-128"/>
              </a:rPr>
              <a:t>στα Ελληνικά σχολεία</a:t>
            </a:r>
          </a:p>
          <a:p>
            <a:pPr algn="ctr"/>
            <a:r>
              <a:rPr lang="el-GR" sz="2800" dirty="0">
                <a:solidFill>
                  <a:schemeClr val="accent1">
                    <a:lumMod val="75000"/>
                  </a:schemeClr>
                </a:solidFill>
                <a:latin typeface="Arial Narrow" panose="020B0606020202030204" pitchFamily="34" charset="0"/>
                <a:ea typeface="Arial Unicode MS" pitchFamily="34" charset="-128"/>
              </a:rPr>
              <a:t>30</a:t>
            </a:r>
            <a:r>
              <a:rPr lang="el-GR" sz="2800" baseline="30000" dirty="0">
                <a:solidFill>
                  <a:schemeClr val="accent1">
                    <a:lumMod val="75000"/>
                  </a:schemeClr>
                </a:solidFill>
                <a:latin typeface="Arial Narrow" panose="020B0606020202030204" pitchFamily="34" charset="0"/>
                <a:ea typeface="Arial Unicode MS" pitchFamily="34" charset="-128"/>
              </a:rPr>
              <a:t>Ο</a:t>
            </a:r>
            <a:r>
              <a:rPr lang="el-GR" sz="2800" dirty="0">
                <a:solidFill>
                  <a:schemeClr val="accent1">
                    <a:lumMod val="75000"/>
                  </a:schemeClr>
                </a:solidFill>
                <a:latin typeface="Arial Narrow" panose="020B0606020202030204" pitchFamily="34" charset="0"/>
                <a:ea typeface="Arial Unicode MS" pitchFamily="34" charset="-128"/>
              </a:rPr>
              <a:t> Γυμνάσιο Θεσσαλονίκης</a:t>
            </a:r>
            <a:br>
              <a:rPr lang="el-GR" sz="2800" dirty="0">
                <a:latin typeface="Arial Narrow" panose="020B0606020202030204" pitchFamily="34" charset="0"/>
              </a:rPr>
            </a:br>
            <a:endParaRPr lang="el-GR" sz="2800" dirty="0">
              <a:latin typeface="Arial Narrow" panose="020B0606020202030204" pitchFamily="34" charset="0"/>
            </a:endParaRPr>
          </a:p>
        </p:txBody>
      </p:sp>
      <p:pic>
        <p:nvPicPr>
          <p:cNvPr id="1026" name="Bilde 5"/>
          <p:cNvPicPr>
            <a:picLocks noChangeAspect="1" noChangeArrowheads="1"/>
          </p:cNvPicPr>
          <p:nvPr/>
        </p:nvPicPr>
        <p:blipFill>
          <a:blip r:embed="rId2" cstate="print"/>
          <a:srcRect/>
          <a:stretch>
            <a:fillRect/>
          </a:stretch>
        </p:blipFill>
        <p:spPr bwMode="auto">
          <a:xfrm>
            <a:off x="1785918" y="142852"/>
            <a:ext cx="7072362" cy="785817"/>
          </a:xfrm>
          <a:prstGeom prst="rect">
            <a:avLst/>
          </a:prstGeom>
          <a:noFill/>
          <a:ln w="9525">
            <a:noFill/>
            <a:miter lim="800000"/>
            <a:headEnd/>
            <a:tailEnd/>
          </a:ln>
        </p:spPr>
      </p:pic>
      <p:pic>
        <p:nvPicPr>
          <p:cNvPr id="9" name="8 - Εικόνα" descr="images.jpg"/>
          <p:cNvPicPr>
            <a:picLocks noChangeAspect="1"/>
          </p:cNvPicPr>
          <p:nvPr/>
        </p:nvPicPr>
        <p:blipFill>
          <a:blip r:embed="rId3"/>
          <a:stretch>
            <a:fillRect/>
          </a:stretch>
        </p:blipFill>
        <p:spPr>
          <a:xfrm>
            <a:off x="3143240" y="1714488"/>
            <a:ext cx="4286280" cy="28523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3 - Θέση περιεχομένου" descr="103076070_999626073786777_1975913699380168948_n.jpg"/>
          <p:cNvPicPr>
            <a:picLocks noGrp="1" noChangeAspect="1"/>
          </p:cNvPicPr>
          <p:nvPr>
            <p:ph sz="quarter" idx="1"/>
          </p:nvPr>
        </p:nvPicPr>
        <p:blipFill>
          <a:blip r:embed="rId2" cstate="print"/>
          <a:stretch>
            <a:fillRect/>
          </a:stretch>
        </p:blipFill>
        <p:spPr>
          <a:xfrm>
            <a:off x="357158" y="285728"/>
            <a:ext cx="4726789" cy="5802319"/>
          </a:xfrm>
        </p:spPr>
      </p:pic>
      <p:pic>
        <p:nvPicPr>
          <p:cNvPr id="7" name="6 - Εικόνα" descr="μαθητής-με-τη-gesturing-ειρήνη-χαρακτήρα-μο-υβιών-κινούμενων-σχε-ίων-93994197.jpg"/>
          <p:cNvPicPr>
            <a:picLocks noChangeAspect="1"/>
          </p:cNvPicPr>
          <p:nvPr/>
        </p:nvPicPr>
        <p:blipFill>
          <a:blip r:embed="rId3" cstate="print"/>
          <a:stretch>
            <a:fillRect/>
          </a:stretch>
        </p:blipFill>
        <p:spPr>
          <a:xfrm>
            <a:off x="6215074" y="500042"/>
            <a:ext cx="2214577" cy="2714644"/>
          </a:xfrm>
          <a:prstGeom prst="rect">
            <a:avLst/>
          </a:prstGeom>
        </p:spPr>
      </p:pic>
      <p:sp>
        <p:nvSpPr>
          <p:cNvPr id="9217" name="Rectangle 1"/>
          <p:cNvSpPr>
            <a:spLocks noChangeArrowheads="1"/>
          </p:cNvSpPr>
          <p:nvPr/>
        </p:nvSpPr>
        <p:spPr bwMode="auto">
          <a:xfrm>
            <a:off x="5364088" y="4801312"/>
            <a:ext cx="320844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1" u="none" strike="noStrike" cap="none" normalizeH="0" baseline="0" dirty="0">
                <a:ln>
                  <a:noFill/>
                </a:ln>
                <a:solidFill>
                  <a:srgbClr val="5F497A"/>
                </a:solidFill>
                <a:effectLst/>
                <a:latin typeface="Arial Narrow" panose="020B0606020202030204" pitchFamily="34" charset="0"/>
                <a:ea typeface="Arial Unicode MS" pitchFamily="34" charset="-128"/>
                <a:cs typeface="Arial Unicode MS" pitchFamily="34" charset="-128"/>
              </a:rPr>
              <a:t>Οι μαθητές/τριες εκφράστηκαν μέσω του λόγου και της δημιουργίας εικόνων στα ελληνικά και στη μητρική τους γλώσσα  </a:t>
            </a:r>
            <a:endParaRPr kumimoji="0" lang="el-GR" sz="1600" b="0" i="1" u="none" strike="noStrike" cap="none" normalizeH="0" baseline="0" dirty="0">
              <a:ln>
                <a:noFill/>
              </a:ln>
              <a:solidFill>
                <a:schemeClr val="tx1"/>
              </a:solidFill>
              <a:effectLst/>
              <a:latin typeface="Arial Narrow" panose="020B0606020202030204" pitchFamily="34" charset="0"/>
              <a:ea typeface="Arial Unicode MS" pitchFamily="34" charset="-128"/>
              <a:cs typeface="Arial Unicode MS" pitchFamily="34" charset="-128"/>
            </a:endParaRPr>
          </a:p>
        </p:txBody>
      </p:sp>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67544" y="116632"/>
            <a:ext cx="7467600" cy="5831034"/>
          </a:xfrm>
        </p:spPr>
        <p:txBody>
          <a:bodyPr>
            <a:normAutofit/>
          </a:bodyPr>
          <a:lstStyle/>
          <a:p>
            <a:pPr algn="ctr">
              <a:buNone/>
            </a:pPr>
            <a:endParaRPr lang="el-GR" b="1" dirty="0">
              <a:solidFill>
                <a:schemeClr val="accent1">
                  <a:lumMod val="75000"/>
                </a:schemeClr>
              </a:solidFill>
              <a:latin typeface="Arial Unicode MS" pitchFamily="34" charset="-128"/>
              <a:ea typeface="Arial Unicode MS" pitchFamily="34" charset="-128"/>
              <a:cs typeface="Arial Unicode MS" pitchFamily="34" charset="-128"/>
            </a:endParaRPr>
          </a:p>
          <a:p>
            <a:pPr algn="just">
              <a:buNone/>
            </a:pPr>
            <a:r>
              <a:rPr lang="el-GR" b="1" dirty="0">
                <a:solidFill>
                  <a:schemeClr val="accent1">
                    <a:lumMod val="75000"/>
                  </a:schemeClr>
                </a:solidFill>
                <a:latin typeface="Arial Unicode MS" pitchFamily="34" charset="-128"/>
                <a:ea typeface="Arial Unicode MS" pitchFamily="34" charset="-128"/>
                <a:cs typeface="Arial Unicode MS" pitchFamily="34" charset="-128"/>
              </a:rPr>
              <a:t> </a:t>
            </a:r>
            <a:r>
              <a:rPr lang="en-US" b="1" dirty="0">
                <a:solidFill>
                  <a:schemeClr val="accent1">
                    <a:lumMod val="75000"/>
                  </a:schemeClr>
                </a:solidFill>
                <a:latin typeface="Arial Unicode MS" pitchFamily="34" charset="-128"/>
                <a:ea typeface="Arial Unicode MS" pitchFamily="34" charset="-128"/>
                <a:cs typeface="Arial Unicode MS" pitchFamily="34" charset="-128"/>
              </a:rPr>
              <a:t>	</a:t>
            </a:r>
            <a:r>
              <a:rPr lang="el-GR" dirty="0">
                <a:solidFill>
                  <a:schemeClr val="accent1">
                    <a:lumMod val="75000"/>
                  </a:schemeClr>
                </a:solidFill>
                <a:latin typeface="Arial Narrow" panose="020B0606020202030204" pitchFamily="34" charset="0"/>
                <a:ea typeface="Arial Unicode MS" pitchFamily="34" charset="-128"/>
                <a:cs typeface="Arial Unicode MS" pitchFamily="34" charset="-128"/>
              </a:rPr>
              <a:t>Στο ίδιο πλαίσιο κινήθηκε και η δράση μας που βασίστηκε στην ανάπτυξη επικοινωνιακών σχέσεων μεταξύ των μαθητών, μιλώντας για τον τόπο καταγωγής και προέλευσής τους .</a:t>
            </a:r>
          </a:p>
          <a:p>
            <a:pPr algn="just">
              <a:buNone/>
            </a:pPr>
            <a:r>
              <a:rPr lang="el-GR" dirty="0">
                <a:solidFill>
                  <a:schemeClr val="accent1">
                    <a:lumMod val="75000"/>
                  </a:schemeClr>
                </a:solidFill>
                <a:latin typeface="Arial Narrow" panose="020B0606020202030204" pitchFamily="34" charset="0"/>
                <a:ea typeface="Arial Unicode MS" pitchFamily="34" charset="-128"/>
                <a:cs typeface="Arial Unicode MS" pitchFamily="34" charset="-128"/>
              </a:rPr>
              <a:t> </a:t>
            </a:r>
          </a:p>
          <a:p>
            <a:pPr algn="just">
              <a:buNone/>
            </a:pPr>
            <a:r>
              <a:rPr lang="el-GR" dirty="0">
                <a:solidFill>
                  <a:schemeClr val="accent1">
                    <a:lumMod val="75000"/>
                  </a:schemeClr>
                </a:solidFill>
                <a:latin typeface="Arial Narrow" panose="020B0606020202030204" pitchFamily="34" charset="0"/>
                <a:ea typeface="Arial Unicode MS" pitchFamily="34" charset="-128"/>
                <a:cs typeface="Arial Unicode MS" pitchFamily="34" charset="-128"/>
              </a:rPr>
              <a:t>   Με βάση το συγκεκριμένο ζητούμενο, οι μαθητές σημείωσαν σε χάρτες την ιδιαίτερη πατρίδα τους και αντιλήφθηκαν πως όλοι είμαστε μέλη του ίδιου κόσμου .</a:t>
            </a:r>
          </a:p>
          <a:p>
            <a:endParaRPr lang="el-GR" dirty="0"/>
          </a:p>
        </p:txBody>
      </p:sp>
      <p:pic>
        <p:nvPicPr>
          <p:cNvPr id="4" name="Picture 5" descr="C:\Users\MASTER03072019\Desktop\γη παιδιά.jpg"/>
          <p:cNvPicPr>
            <a:picLocks noChangeAspect="1" noChangeArrowheads="1"/>
          </p:cNvPicPr>
          <p:nvPr/>
        </p:nvPicPr>
        <p:blipFill>
          <a:blip r:embed="rId2"/>
          <a:srcRect/>
          <a:stretch>
            <a:fillRect/>
          </a:stretch>
        </p:blipFill>
        <p:spPr bwMode="auto">
          <a:xfrm>
            <a:off x="2627784" y="3429000"/>
            <a:ext cx="2638646" cy="2638646"/>
          </a:xfrm>
          <a:prstGeom prst="rect">
            <a:avLst/>
          </a:prstGeom>
          <a:noFill/>
        </p:spPr>
      </p:pic>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323528" y="188640"/>
            <a:ext cx="8208912" cy="5357850"/>
          </a:xfrm>
        </p:spPr>
        <p:txBody>
          <a:bodyPr>
            <a:normAutofit/>
          </a:bodyPr>
          <a:lstStyle/>
          <a:p>
            <a:pPr indent="0" algn="just">
              <a:buNone/>
            </a:pPr>
            <a:r>
              <a:rPr lang="el-GR" b="1" dirty="0">
                <a:solidFill>
                  <a:srgbClr val="5A2781"/>
                </a:solidFill>
                <a:latin typeface="Arial Unicode MS" pitchFamily="34" charset="-128"/>
                <a:ea typeface="Arial Unicode MS" pitchFamily="34" charset="-128"/>
                <a:cs typeface="Arial Unicode MS" pitchFamily="34" charset="-128"/>
              </a:rPr>
              <a:t>   </a:t>
            </a:r>
            <a:r>
              <a:rPr lang="el-GR" dirty="0">
                <a:solidFill>
                  <a:srgbClr val="5A2781"/>
                </a:solidFill>
                <a:latin typeface="Arial Narrow" panose="020B0606020202030204" pitchFamily="34" charset="0"/>
                <a:ea typeface="Arial Unicode MS" pitchFamily="34" charset="-128"/>
                <a:cs typeface="Arial Unicode MS" pitchFamily="34" charset="-128"/>
              </a:rPr>
              <a:t>Τέλος, πέραν των άλλων δίαυλων επικοινωνίας και συμπερίληψης μεταξύ γηγενών και προσφύγων, υπήρξε μία ακόμα δραστηριότητα που βασίστηκε στη συγκέντρωση και καταγραφή τραγουδιών από τις ιδιαίτερες πατρίδες των παιδιών και η προσπάθεια απόδοσης του νοήματος τους στα ελληνικά. </a:t>
            </a:r>
          </a:p>
          <a:p>
            <a:pPr algn="just">
              <a:buNone/>
            </a:pPr>
            <a:r>
              <a:rPr lang="el-GR" dirty="0">
                <a:solidFill>
                  <a:srgbClr val="5A2781"/>
                </a:solidFill>
                <a:latin typeface="Arial Narrow" panose="020B0606020202030204" pitchFamily="34" charset="0"/>
                <a:ea typeface="Arial Unicode MS" pitchFamily="34" charset="-128"/>
                <a:cs typeface="Arial Unicode MS" pitchFamily="34" charset="-128"/>
              </a:rPr>
              <a:t>       </a:t>
            </a:r>
            <a:r>
              <a:rPr lang="en-US" dirty="0">
                <a:solidFill>
                  <a:srgbClr val="5A2781"/>
                </a:solidFill>
                <a:latin typeface="Arial Narrow" panose="020B0606020202030204" pitchFamily="34" charset="0"/>
                <a:ea typeface="Arial Unicode MS" pitchFamily="34" charset="-128"/>
                <a:cs typeface="Arial Unicode MS" pitchFamily="34" charset="-128"/>
              </a:rPr>
              <a:t>	</a:t>
            </a:r>
            <a:r>
              <a:rPr lang="el-GR" dirty="0">
                <a:solidFill>
                  <a:srgbClr val="5A2781"/>
                </a:solidFill>
                <a:latin typeface="Arial Narrow" panose="020B0606020202030204" pitchFamily="34" charset="0"/>
                <a:ea typeface="Arial Unicode MS" pitchFamily="34" charset="-128"/>
                <a:cs typeface="Arial Unicode MS" pitchFamily="34" charset="-128"/>
              </a:rPr>
              <a:t>Η συμμετοχή των μαθητών υπήρξε καθολική , καθώς υπήρξε η δυνατότητα όχι μόνο να μιλήσουμε ή να γράψουμε για μουσική αλλά και να ακούσουμε. Δυστυχώς,</a:t>
            </a:r>
            <a:r>
              <a:rPr lang="en-US" dirty="0">
                <a:solidFill>
                  <a:srgbClr val="5A2781"/>
                </a:solidFill>
                <a:latin typeface="Arial Narrow" panose="020B0606020202030204" pitchFamily="34" charset="0"/>
                <a:ea typeface="Arial Unicode MS" pitchFamily="34" charset="-128"/>
                <a:cs typeface="Arial Unicode MS" pitchFamily="34" charset="-128"/>
              </a:rPr>
              <a:t> </a:t>
            </a:r>
            <a:r>
              <a:rPr lang="el-GR" dirty="0">
                <a:solidFill>
                  <a:srgbClr val="5A2781"/>
                </a:solidFill>
                <a:latin typeface="Arial Narrow" panose="020B0606020202030204" pitchFamily="34" charset="0"/>
                <a:ea typeface="Arial Unicode MS" pitchFamily="34" charset="-128"/>
                <a:cs typeface="Arial Unicode MS" pitchFamily="34" charset="-128"/>
              </a:rPr>
              <a:t>όμως,</a:t>
            </a:r>
            <a:r>
              <a:rPr lang="en-US" dirty="0">
                <a:solidFill>
                  <a:srgbClr val="5A2781"/>
                </a:solidFill>
                <a:latin typeface="Arial Narrow" panose="020B0606020202030204" pitchFamily="34" charset="0"/>
                <a:ea typeface="Arial Unicode MS" pitchFamily="34" charset="-128"/>
                <a:cs typeface="Arial Unicode MS" pitchFamily="34" charset="-128"/>
              </a:rPr>
              <a:t> </a:t>
            </a:r>
            <a:r>
              <a:rPr lang="el-GR" dirty="0">
                <a:solidFill>
                  <a:srgbClr val="5A2781"/>
                </a:solidFill>
                <a:latin typeface="Arial Narrow" panose="020B0606020202030204" pitchFamily="34" charset="0"/>
                <a:ea typeface="Arial Unicode MS" pitchFamily="34" charset="-128"/>
                <a:cs typeface="Arial Unicode MS" pitchFamily="34" charset="-128"/>
              </a:rPr>
              <a:t>η δράση αυτή «διακόπηκε» από την εμφάνιση της πανδημίας του </a:t>
            </a:r>
            <a:r>
              <a:rPr lang="el-GR" dirty="0" err="1">
                <a:solidFill>
                  <a:srgbClr val="5A2781"/>
                </a:solidFill>
                <a:latin typeface="Arial Narrow" panose="020B0606020202030204" pitchFamily="34" charset="0"/>
                <a:ea typeface="Arial Unicode MS" pitchFamily="34" charset="-128"/>
                <a:cs typeface="Arial Unicode MS" pitchFamily="34" charset="-128"/>
              </a:rPr>
              <a:t>κορονοϊού</a:t>
            </a:r>
            <a:r>
              <a:rPr lang="el-GR" dirty="0">
                <a:solidFill>
                  <a:srgbClr val="5A2781"/>
                </a:solidFill>
                <a:latin typeface="Arial Narrow" panose="020B0606020202030204" pitchFamily="34" charset="0"/>
                <a:ea typeface="Arial Unicode MS" pitchFamily="34" charset="-128"/>
                <a:cs typeface="Arial Unicode MS" pitchFamily="34" charset="-128"/>
              </a:rPr>
              <a:t> και έπειτα «επιταχύνθηκε»</a:t>
            </a:r>
            <a:r>
              <a:rPr lang="en-US" dirty="0">
                <a:solidFill>
                  <a:srgbClr val="5A2781"/>
                </a:solidFill>
                <a:latin typeface="Arial Narrow" panose="020B0606020202030204" pitchFamily="34" charset="0"/>
                <a:ea typeface="Arial Unicode MS" pitchFamily="34" charset="-128"/>
                <a:cs typeface="Arial Unicode MS" pitchFamily="34" charset="-128"/>
              </a:rPr>
              <a:t>.</a:t>
            </a:r>
            <a:endParaRPr lang="el-GR" dirty="0">
              <a:solidFill>
                <a:srgbClr val="5A2781"/>
              </a:solidFill>
              <a:latin typeface="Arial Narrow" panose="020B0606020202030204" pitchFamily="34" charset="0"/>
              <a:ea typeface="Arial Unicode MS" pitchFamily="34" charset="-128"/>
              <a:cs typeface="Arial Unicode MS" pitchFamily="34" charset="-128"/>
            </a:endParaRPr>
          </a:p>
          <a:p>
            <a:endParaRPr lang="el-GR" dirty="0"/>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02317349_299881217708682_4282428893535804880_n.jpg"/>
          <p:cNvPicPr>
            <a:picLocks noGrp="1" noChangeAspect="1"/>
          </p:cNvPicPr>
          <p:nvPr>
            <p:ph sz="quarter" idx="1"/>
          </p:nvPr>
        </p:nvPicPr>
        <p:blipFill>
          <a:blip r:embed="rId2"/>
          <a:stretch>
            <a:fillRect/>
          </a:stretch>
        </p:blipFill>
        <p:spPr>
          <a:xfrm>
            <a:off x="214282" y="357166"/>
            <a:ext cx="8286808" cy="5159377"/>
          </a:xfrm>
        </p:spPr>
      </p:pic>
      <p:sp>
        <p:nvSpPr>
          <p:cNvPr id="65537" name="Rectangle 1"/>
          <p:cNvSpPr>
            <a:spLocks noChangeArrowheads="1"/>
          </p:cNvSpPr>
          <p:nvPr/>
        </p:nvSpPr>
        <p:spPr bwMode="auto">
          <a:xfrm>
            <a:off x="2143108" y="5827115"/>
            <a:ext cx="457203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i="1" u="none" strike="noStrike" cap="none" normalizeH="0" baseline="0" dirty="0">
                <a:ln>
                  <a:noFill/>
                </a:ln>
                <a:solidFill>
                  <a:srgbClr val="5A2781"/>
                </a:solidFill>
                <a:effectLst/>
                <a:latin typeface="Arial Narrow" panose="020B0606020202030204" pitchFamily="34" charset="0"/>
                <a:ea typeface="Arial Unicode MS" pitchFamily="34" charset="-128"/>
                <a:cs typeface="Arial Unicode MS" pitchFamily="34" charset="-128"/>
              </a:rPr>
              <a:t>Φωτογραφίες από την τελευταία δραστηριότητα μας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03268298_191325082131347_2599191198979671075_n.jpg"/>
          <p:cNvPicPr>
            <a:picLocks noGrp="1" noChangeAspect="1"/>
          </p:cNvPicPr>
          <p:nvPr>
            <p:ph sz="quarter" idx="1"/>
          </p:nvPr>
        </p:nvPicPr>
        <p:blipFill>
          <a:blip r:embed="rId3"/>
          <a:stretch>
            <a:fillRect/>
          </a:stretch>
        </p:blipFill>
        <p:spPr>
          <a:xfrm>
            <a:off x="285720" y="357166"/>
            <a:ext cx="7786742" cy="5857916"/>
          </a:xfrm>
        </p:spPr>
      </p:pic>
      <p:sp>
        <p:nvSpPr>
          <p:cNvPr id="3" name="Rectangle 1"/>
          <p:cNvSpPr>
            <a:spLocks noChangeArrowheads="1"/>
          </p:cNvSpPr>
          <p:nvPr/>
        </p:nvSpPr>
        <p:spPr bwMode="auto">
          <a:xfrm>
            <a:off x="285720" y="6224966"/>
            <a:ext cx="817471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i="1" u="none" strike="noStrike" cap="none" normalizeH="0" baseline="0" dirty="0">
                <a:ln>
                  <a:noFill/>
                </a:ln>
                <a:solidFill>
                  <a:srgbClr val="5A2781"/>
                </a:solidFill>
                <a:effectLst/>
                <a:latin typeface="Arial Narrow" panose="020B0606020202030204" pitchFamily="34" charset="0"/>
                <a:ea typeface="Arial Unicode MS" pitchFamily="34" charset="-128"/>
                <a:cs typeface="Arial Unicode MS" pitchFamily="34" charset="-128"/>
              </a:rPr>
              <a:t>Τα παιδιά έγραψαν τραγούδια</a:t>
            </a:r>
            <a:r>
              <a:rPr kumimoji="0" lang="el-GR" sz="1600" i="1" u="none" strike="noStrike" cap="none" normalizeH="0" dirty="0">
                <a:ln>
                  <a:noFill/>
                </a:ln>
                <a:solidFill>
                  <a:srgbClr val="5A2781"/>
                </a:solidFill>
                <a:effectLst/>
                <a:latin typeface="Arial Narrow" panose="020B0606020202030204" pitchFamily="34" charset="0"/>
                <a:ea typeface="Arial Unicode MS" pitchFamily="34" charset="-128"/>
                <a:cs typeface="Arial Unicode MS" pitchFamily="34" charset="-128"/>
              </a:rPr>
              <a:t> της πατρίδας τους , μετέφεραν το νόημα τους στα ελληνικά και  άκουσαν μουσική μαζί</a:t>
            </a:r>
            <a:endParaRPr kumimoji="0" lang="el-GR" sz="1600" i="1" u="none" strike="noStrike" cap="none" normalizeH="0" baseline="0" dirty="0">
              <a:ln>
                <a:noFill/>
              </a:ln>
              <a:solidFill>
                <a:srgbClr val="5A2781"/>
              </a:solidFill>
              <a:effectLst/>
              <a:latin typeface="Arial Narrow" panose="020B0606020202030204" pitchFamily="34" charset="0"/>
              <a:ea typeface="Arial Unicode MS" pitchFamily="34" charset="-128"/>
              <a:cs typeface="Arial Unicode MS" pitchFamily="34" charset="-128"/>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3 - Θέση περιεχομένου" descr="103372644_587185308866189_4151118440153292877_n.jpg"/>
          <p:cNvPicPr>
            <a:picLocks noGrp="1" noChangeAspect="1"/>
          </p:cNvPicPr>
          <p:nvPr>
            <p:ph sz="quarter" idx="1"/>
          </p:nvPr>
        </p:nvPicPr>
        <p:blipFill>
          <a:blip r:embed="rId2"/>
          <a:stretch>
            <a:fillRect/>
          </a:stretch>
        </p:blipFill>
        <p:spPr>
          <a:xfrm>
            <a:off x="428596" y="857232"/>
            <a:ext cx="7712613" cy="4873625"/>
          </a:xfrm>
        </p:spPr>
      </p:pic>
      <p:sp>
        <p:nvSpPr>
          <p:cNvPr id="3" name="Rectangle 1"/>
          <p:cNvSpPr>
            <a:spLocks noChangeArrowheads="1"/>
          </p:cNvSpPr>
          <p:nvPr/>
        </p:nvSpPr>
        <p:spPr bwMode="auto">
          <a:xfrm>
            <a:off x="428597" y="5888671"/>
            <a:ext cx="771261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i="1" u="none" strike="noStrike" cap="none" normalizeH="0" baseline="0" dirty="0">
                <a:ln>
                  <a:noFill/>
                </a:ln>
                <a:solidFill>
                  <a:srgbClr val="5A2781"/>
                </a:solidFill>
                <a:effectLst/>
                <a:latin typeface="Arial Narrow" panose="020B0606020202030204" pitchFamily="34" charset="0"/>
                <a:ea typeface="Arial Unicode MS" pitchFamily="34" charset="-128"/>
                <a:cs typeface="Arial Unicode MS" pitchFamily="34" charset="-128"/>
              </a:rPr>
              <a:t>Αυτή η τελευταία μας δραστηριότητα υπήρξε </a:t>
            </a:r>
            <a:r>
              <a:rPr kumimoji="0" lang="el-GR" sz="1600" i="1" u="none" strike="noStrike" cap="none" normalizeH="0" dirty="0">
                <a:ln>
                  <a:noFill/>
                </a:ln>
                <a:solidFill>
                  <a:srgbClr val="5A2781"/>
                </a:solidFill>
                <a:effectLst/>
                <a:latin typeface="Arial Narrow" panose="020B0606020202030204" pitchFamily="34" charset="0"/>
                <a:ea typeface="Arial Unicode MS" pitchFamily="34" charset="-128"/>
                <a:cs typeface="Arial Unicode MS" pitchFamily="34" charset="-128"/>
              </a:rPr>
              <a:t> αυτή που είχε τη μεγαλύτερη απήχηση στα παιδιά, καθώς τους δόθηκε ένα ευρύτερο πλαίσιο επικοινωνίας </a:t>
            </a:r>
            <a:endParaRPr kumimoji="0" lang="el-GR" sz="1600" i="1" u="none" strike="noStrike" cap="none" normalizeH="0" baseline="0" dirty="0">
              <a:ln>
                <a:noFill/>
              </a:ln>
              <a:solidFill>
                <a:srgbClr val="5A2781"/>
              </a:solidFill>
              <a:effectLst/>
              <a:latin typeface="Arial Narrow" panose="020B0606020202030204" pitchFamily="34" charset="0"/>
              <a:ea typeface="Arial Unicode MS" pitchFamily="34" charset="-128"/>
              <a:cs typeface="Arial Unicode MS"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Θέση περιεχομένου" descr="αρχείο λήψης.jpg"/>
          <p:cNvPicPr>
            <a:picLocks noGrp="1" noChangeAspect="1"/>
          </p:cNvPicPr>
          <p:nvPr>
            <p:ph sz="quarter" idx="1"/>
          </p:nvPr>
        </p:nvPicPr>
        <p:blipFill>
          <a:blip r:embed="rId2"/>
          <a:stretch>
            <a:fillRect/>
          </a:stretch>
        </p:blipFill>
        <p:spPr>
          <a:xfrm>
            <a:off x="1907704" y="548680"/>
            <a:ext cx="5326313" cy="2394398"/>
          </a:xfrm>
        </p:spPr>
      </p:pic>
      <p:sp>
        <p:nvSpPr>
          <p:cNvPr id="52225" name="Rectangle 1"/>
          <p:cNvSpPr>
            <a:spLocks noChangeArrowheads="1"/>
          </p:cNvSpPr>
          <p:nvPr/>
        </p:nvSpPr>
        <p:spPr bwMode="auto">
          <a:xfrm>
            <a:off x="467544" y="-223761"/>
            <a:ext cx="800105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2000" b="1" i="0" u="sng" strike="noStrike" cap="none" normalizeH="0" baseline="0" dirty="0">
              <a:ln>
                <a:noFill/>
              </a:ln>
              <a:solidFill>
                <a:srgbClr val="7030A0"/>
              </a:solidFill>
              <a:effectLst/>
              <a:latin typeface="Comic Sans MS" pitchFamily="66" charset="0"/>
              <a:ea typeface="Times New Roman" pitchFamily="18"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sng" strike="noStrike" cap="none" normalizeH="0" baseline="0" dirty="0">
                <a:ln>
                  <a:noFill/>
                </a:ln>
                <a:solidFill>
                  <a:srgbClr val="7030A0"/>
                </a:solidFill>
                <a:effectLst/>
                <a:latin typeface="Arial Narrow" panose="020B0606020202030204" pitchFamily="34" charset="0"/>
                <a:ea typeface="Arial Unicode MS" pitchFamily="34" charset="-128"/>
                <a:cs typeface="Arial Unicode MS" pitchFamily="34" charset="-128"/>
              </a:rPr>
              <a:t>Η συμπερίληψη προσφύγων στο 30</a:t>
            </a:r>
            <a:r>
              <a:rPr kumimoji="0" lang="el-GR" sz="2400" b="1" i="0" u="sng" strike="noStrike" cap="none" normalizeH="0" baseline="30000" dirty="0">
                <a:ln>
                  <a:noFill/>
                </a:ln>
                <a:solidFill>
                  <a:srgbClr val="7030A0"/>
                </a:solidFill>
                <a:effectLst/>
                <a:latin typeface="Arial Narrow" panose="020B0606020202030204" pitchFamily="34" charset="0"/>
                <a:ea typeface="Arial Unicode MS" pitchFamily="34" charset="-128"/>
                <a:cs typeface="Arial Unicode MS" pitchFamily="34" charset="-128"/>
              </a:rPr>
              <a:t>ο</a:t>
            </a:r>
            <a:r>
              <a:rPr kumimoji="0" lang="el-GR" sz="2400" b="1" i="0" u="sng" strike="noStrike" cap="none" normalizeH="0" baseline="0" dirty="0">
                <a:ln>
                  <a:noFill/>
                </a:ln>
                <a:solidFill>
                  <a:srgbClr val="7030A0"/>
                </a:solidFill>
                <a:effectLst/>
                <a:latin typeface="Arial Narrow" panose="020B0606020202030204" pitchFamily="34" charset="0"/>
                <a:ea typeface="Arial Unicode MS" pitchFamily="34" charset="-128"/>
                <a:cs typeface="Arial Unicode MS" pitchFamily="34" charset="-128"/>
              </a:rPr>
              <a:t> Γυμνάσιο Θεσσαλονίκη</a:t>
            </a:r>
            <a:r>
              <a:rPr kumimoji="0" lang="el-GR" sz="2400" b="1" i="0" u="sng" strike="noStrike" cap="none" normalizeH="0" baseline="0" dirty="0">
                <a:ln>
                  <a:noFill/>
                </a:ln>
                <a:solidFill>
                  <a:srgbClr val="7030A0"/>
                </a:solidFill>
                <a:effectLst/>
                <a:latin typeface="Arial Narrow" panose="020B0606020202030204" pitchFamily="34" charset="0"/>
                <a:ea typeface="Times New Roman" pitchFamily="18" charset="0"/>
                <a:cs typeface="Calibri" pitchFamily="34" charset="0"/>
              </a:rPr>
              <a:t>ς</a:t>
            </a:r>
          </a:p>
          <a:p>
            <a:pPr marL="0" marR="0" lvl="0" indent="0" algn="ctr" defTabSz="914400" rtl="0" eaLnBrk="1" fontAlgn="base" latinLnBrk="0" hangingPunct="1">
              <a:lnSpc>
                <a:spcPct val="100000"/>
              </a:lnSpc>
              <a:spcBef>
                <a:spcPct val="0"/>
              </a:spcBef>
              <a:spcAft>
                <a:spcPct val="0"/>
              </a:spcAft>
              <a:buClrTx/>
              <a:buSzTx/>
              <a:buFontTx/>
              <a:buNone/>
              <a:tabLst/>
            </a:pPr>
            <a:endParaRPr lang="el-GR" sz="2000" b="1" u="sng" dirty="0">
              <a:solidFill>
                <a:srgbClr val="7030A0"/>
              </a:solidFill>
              <a:latin typeface="Comic Sans MS" pitchFamily="66" charset="0"/>
              <a:ea typeface="Times New Roman" pitchFamily="18"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sng" strike="noStrike" cap="none" normalizeH="0" baseline="0" dirty="0">
                <a:ln>
                  <a:noFill/>
                </a:ln>
                <a:solidFill>
                  <a:srgbClr val="7030A0"/>
                </a:solidFill>
                <a:effectLst/>
                <a:latin typeface="Comic Sans MS" pitchFamily="66" charset="0"/>
                <a:ea typeface="Times New Roman" pitchFamily="18" charset="0"/>
                <a:cs typeface="Calibri" pitchFamily="34" charset="0"/>
              </a:rPr>
              <a:t> </a:t>
            </a:r>
            <a:endParaRPr kumimoji="0" lang="el-GR" sz="2000" b="1" i="0" u="sng" strike="noStrike" cap="none" normalizeH="0" baseline="0" dirty="0">
              <a:ln>
                <a:noFill/>
              </a:ln>
              <a:solidFill>
                <a:srgbClr val="7030A0"/>
              </a:solidFill>
              <a:effectLst/>
              <a:latin typeface="Arial" pitchFamily="34" charset="0"/>
              <a:cs typeface="Arial" pitchFamily="34" charset="0"/>
            </a:endParaRPr>
          </a:p>
        </p:txBody>
      </p:sp>
      <p:sp>
        <p:nvSpPr>
          <p:cNvPr id="4" name="4 - Ορθογώνιο"/>
          <p:cNvSpPr/>
          <p:nvPr/>
        </p:nvSpPr>
        <p:spPr>
          <a:xfrm>
            <a:off x="570332" y="2950452"/>
            <a:ext cx="8001056" cy="3847207"/>
          </a:xfrm>
          <a:prstGeom prst="rect">
            <a:avLst/>
          </a:prstGeom>
        </p:spPr>
        <p:txBody>
          <a:bodyPr wrap="square">
            <a:spAutoFit/>
          </a:bodyPr>
          <a:lstStyle/>
          <a:p>
            <a:pPr algn="ctr">
              <a:buNone/>
            </a:pPr>
            <a:r>
              <a:rPr lang="el-GR" sz="2000" b="1" dirty="0" err="1">
                <a:solidFill>
                  <a:srgbClr val="7030A0"/>
                </a:solidFill>
                <a:latin typeface="Arial Narrow" panose="020B0606020202030204" pitchFamily="34" charset="0"/>
                <a:ea typeface="Arial Unicode MS" pitchFamily="34" charset="-128"/>
                <a:cs typeface="Arial Unicode MS" pitchFamily="34" charset="-128"/>
              </a:rPr>
              <a:t>Επιμορφώτρια</a:t>
            </a:r>
            <a:r>
              <a:rPr lang="el-GR" sz="2000" b="1" dirty="0">
                <a:solidFill>
                  <a:srgbClr val="7030A0"/>
                </a:solidFill>
                <a:latin typeface="Arial Narrow" panose="020B0606020202030204" pitchFamily="34" charset="0"/>
                <a:ea typeface="Arial Unicode MS" pitchFamily="34" charset="-128"/>
                <a:cs typeface="Arial Unicode MS" pitchFamily="34" charset="-128"/>
              </a:rPr>
              <a:t>: Ξανθή </a:t>
            </a:r>
            <a:r>
              <a:rPr lang="el-GR" sz="2000" b="1" dirty="0" err="1">
                <a:solidFill>
                  <a:srgbClr val="7030A0"/>
                </a:solidFill>
                <a:latin typeface="Arial Narrow" panose="020B0606020202030204" pitchFamily="34" charset="0"/>
                <a:ea typeface="Arial Unicode MS" pitchFamily="34" charset="-128"/>
                <a:cs typeface="Arial Unicode MS" pitchFamily="34" charset="-128"/>
              </a:rPr>
              <a:t>Αλμπανάκη</a:t>
            </a:r>
            <a:endParaRPr lang="el-GR" sz="2000" b="1" dirty="0">
              <a:solidFill>
                <a:srgbClr val="7030A0"/>
              </a:solidFill>
              <a:latin typeface="Arial Narrow" panose="020B0606020202030204" pitchFamily="34" charset="0"/>
              <a:ea typeface="Arial Unicode MS" pitchFamily="34" charset="-128"/>
              <a:cs typeface="Arial Unicode MS" pitchFamily="34" charset="-128"/>
            </a:endParaRPr>
          </a:p>
          <a:p>
            <a:pPr algn="ctr">
              <a:buNone/>
            </a:pPr>
            <a:endParaRPr lang="el-GR" sz="2000" dirty="0">
              <a:solidFill>
                <a:srgbClr val="7030A0"/>
              </a:solidFill>
              <a:latin typeface="Arial Narrow" panose="020B0606020202030204" pitchFamily="34" charset="0"/>
              <a:ea typeface="Arial Unicode MS" pitchFamily="34" charset="-128"/>
              <a:cs typeface="Arial Unicode MS" pitchFamily="34" charset="-128"/>
            </a:endParaRPr>
          </a:p>
          <a:p>
            <a:pPr algn="ctr">
              <a:buNone/>
            </a:pPr>
            <a:r>
              <a:rPr lang="el-GR" sz="2000" b="1" dirty="0">
                <a:solidFill>
                  <a:srgbClr val="7030A0"/>
                </a:solidFill>
                <a:latin typeface="Arial Narrow" panose="020B0606020202030204" pitchFamily="34" charset="0"/>
                <a:ea typeface="Arial Unicode MS" pitchFamily="34" charset="-128"/>
                <a:cs typeface="Arial Unicode MS" pitchFamily="34" charset="-128"/>
              </a:rPr>
              <a:t>Συμμετέχοντες εκπαιδευτικοί: </a:t>
            </a:r>
          </a:p>
          <a:p>
            <a:pPr algn="ctr">
              <a:buNone/>
            </a:pPr>
            <a:endParaRPr lang="el-GR" sz="2000" dirty="0">
              <a:solidFill>
                <a:srgbClr val="7030A0"/>
              </a:solidFill>
              <a:latin typeface="Arial Narrow" panose="020B0606020202030204" pitchFamily="34" charset="0"/>
              <a:ea typeface="Arial Unicode MS" pitchFamily="34" charset="-128"/>
              <a:cs typeface="Arial Unicode MS" pitchFamily="34" charset="-128"/>
            </a:endParaRPr>
          </a:p>
          <a:p>
            <a:pPr algn="ctr"/>
            <a:r>
              <a:rPr lang="el-GR" sz="2000" dirty="0">
                <a:solidFill>
                  <a:srgbClr val="7030A0"/>
                </a:solidFill>
                <a:latin typeface="Arial Narrow" panose="020B0606020202030204" pitchFamily="34" charset="0"/>
                <a:ea typeface="Arial Unicode MS" pitchFamily="34" charset="-128"/>
                <a:cs typeface="Arial Unicode MS" pitchFamily="34" charset="-128"/>
              </a:rPr>
              <a:t>-</a:t>
            </a:r>
            <a:r>
              <a:rPr lang="el-GR" sz="2000" dirty="0" err="1">
                <a:solidFill>
                  <a:srgbClr val="7030A0"/>
                </a:solidFill>
                <a:latin typeface="Arial Narrow" panose="020B0606020202030204" pitchFamily="34" charset="0"/>
                <a:ea typeface="Arial Unicode MS" pitchFamily="34" charset="-128"/>
                <a:cs typeface="Arial Unicode MS" pitchFamily="34" charset="-128"/>
              </a:rPr>
              <a:t>Διαμαντίδης</a:t>
            </a:r>
            <a:r>
              <a:rPr lang="el-GR" sz="2000" dirty="0">
                <a:solidFill>
                  <a:srgbClr val="7030A0"/>
                </a:solidFill>
                <a:latin typeface="Arial Narrow" panose="020B0606020202030204" pitchFamily="34" charset="0"/>
                <a:ea typeface="Arial Unicode MS" pitchFamily="34" charset="-128"/>
                <a:cs typeface="Arial Unicode MS" pitchFamily="34" charset="-128"/>
              </a:rPr>
              <a:t> Βάϊος (Διευθυντής)</a:t>
            </a:r>
          </a:p>
          <a:p>
            <a:pPr algn="ctr"/>
            <a:r>
              <a:rPr lang="el-GR" sz="2000" dirty="0">
                <a:solidFill>
                  <a:srgbClr val="7030A0"/>
                </a:solidFill>
                <a:latin typeface="Arial Narrow" panose="020B0606020202030204" pitchFamily="34" charset="0"/>
                <a:ea typeface="Arial Unicode MS" pitchFamily="34" charset="-128"/>
                <a:cs typeface="Arial Unicode MS" pitchFamily="34" charset="-128"/>
              </a:rPr>
              <a:t>-Αρβανιτίδης Αθανάσιος (Καθηγητής)</a:t>
            </a:r>
          </a:p>
          <a:p>
            <a:pPr algn="ctr"/>
            <a:r>
              <a:rPr lang="el-GR" sz="2000" dirty="0">
                <a:solidFill>
                  <a:srgbClr val="7030A0"/>
                </a:solidFill>
                <a:latin typeface="Arial Narrow" panose="020B0606020202030204" pitchFamily="34" charset="0"/>
                <a:ea typeface="Arial Unicode MS" pitchFamily="34" charset="-128"/>
                <a:cs typeface="Arial Unicode MS" pitchFamily="34" charset="-128"/>
              </a:rPr>
              <a:t>-</a:t>
            </a:r>
            <a:r>
              <a:rPr lang="el-GR" sz="2000" dirty="0" err="1">
                <a:solidFill>
                  <a:srgbClr val="7030A0"/>
                </a:solidFill>
                <a:latin typeface="Arial Narrow" panose="020B0606020202030204" pitchFamily="34" charset="0"/>
                <a:ea typeface="Arial Unicode MS" pitchFamily="34" charset="-128"/>
                <a:cs typeface="Arial Unicode MS" pitchFamily="34" charset="-128"/>
              </a:rPr>
              <a:t>Κατσανίδου</a:t>
            </a:r>
            <a:r>
              <a:rPr lang="el-GR" sz="2000" dirty="0">
                <a:solidFill>
                  <a:srgbClr val="7030A0"/>
                </a:solidFill>
                <a:latin typeface="Arial Narrow" panose="020B0606020202030204" pitchFamily="34" charset="0"/>
                <a:ea typeface="Arial Unicode MS" pitchFamily="34" charset="-128"/>
                <a:cs typeface="Arial Unicode MS" pitchFamily="34" charset="-128"/>
              </a:rPr>
              <a:t> Εύη (</a:t>
            </a:r>
            <a:r>
              <a:rPr lang="el-GR" sz="2000" dirty="0" err="1">
                <a:solidFill>
                  <a:srgbClr val="7030A0"/>
                </a:solidFill>
                <a:latin typeface="Arial Narrow" panose="020B0606020202030204" pitchFamily="34" charset="0"/>
                <a:ea typeface="Arial Unicode MS" pitchFamily="34" charset="-128"/>
                <a:cs typeface="Arial Unicode MS" pitchFamily="34" charset="-128"/>
              </a:rPr>
              <a:t>αναπλ.καθηγ.ΤΥ</a:t>
            </a:r>
            <a:r>
              <a:rPr lang="el-GR" sz="2000" dirty="0">
                <a:solidFill>
                  <a:srgbClr val="7030A0"/>
                </a:solidFill>
                <a:latin typeface="Arial Narrow" panose="020B0606020202030204" pitchFamily="34" charset="0"/>
                <a:ea typeface="Arial Unicode MS" pitchFamily="34" charset="-128"/>
                <a:cs typeface="Arial Unicode MS" pitchFamily="34" charset="-128"/>
              </a:rPr>
              <a:t>-ΖΕΠ)</a:t>
            </a:r>
          </a:p>
          <a:p>
            <a:pPr algn="ctr"/>
            <a:r>
              <a:rPr lang="el-GR" sz="2000" dirty="0">
                <a:solidFill>
                  <a:srgbClr val="7030A0"/>
                </a:solidFill>
                <a:latin typeface="Arial Narrow" panose="020B0606020202030204" pitchFamily="34" charset="0"/>
                <a:ea typeface="Arial Unicode MS" pitchFamily="34" charset="-128"/>
                <a:cs typeface="Arial Unicode MS" pitchFamily="34" charset="-128"/>
              </a:rPr>
              <a:t>-</a:t>
            </a:r>
            <a:r>
              <a:rPr lang="el-GR" sz="2000" dirty="0" err="1">
                <a:solidFill>
                  <a:srgbClr val="7030A0"/>
                </a:solidFill>
                <a:latin typeface="Arial Narrow" panose="020B0606020202030204" pitchFamily="34" charset="0"/>
                <a:ea typeface="Arial Unicode MS" pitchFamily="34" charset="-128"/>
                <a:cs typeface="Arial Unicode MS" pitchFamily="34" charset="-128"/>
              </a:rPr>
              <a:t>Μπαρού</a:t>
            </a:r>
            <a:r>
              <a:rPr lang="el-GR" sz="2000" dirty="0">
                <a:solidFill>
                  <a:srgbClr val="7030A0"/>
                </a:solidFill>
                <a:latin typeface="Arial Narrow" panose="020B0606020202030204" pitchFamily="34" charset="0"/>
                <a:ea typeface="Arial Unicode MS" pitchFamily="34" charset="-128"/>
                <a:cs typeface="Arial Unicode MS" pitchFamily="34" charset="-128"/>
              </a:rPr>
              <a:t> Δήμητρα (</a:t>
            </a:r>
            <a:r>
              <a:rPr lang="el-GR" sz="2000" dirty="0" err="1">
                <a:solidFill>
                  <a:srgbClr val="7030A0"/>
                </a:solidFill>
                <a:latin typeface="Arial Narrow" panose="020B0606020202030204" pitchFamily="34" charset="0"/>
                <a:ea typeface="Arial Unicode MS" pitchFamily="34" charset="-128"/>
                <a:cs typeface="Arial Unicode MS" pitchFamily="34" charset="-128"/>
              </a:rPr>
              <a:t>αναπλ.καθηγ.ΤΥ</a:t>
            </a:r>
            <a:r>
              <a:rPr lang="el-GR" sz="2000" dirty="0">
                <a:solidFill>
                  <a:srgbClr val="7030A0"/>
                </a:solidFill>
                <a:latin typeface="Arial Narrow" panose="020B0606020202030204" pitchFamily="34" charset="0"/>
                <a:ea typeface="Arial Unicode MS" pitchFamily="34" charset="-128"/>
                <a:cs typeface="Arial Unicode MS" pitchFamily="34" charset="-128"/>
              </a:rPr>
              <a:t>-ΖΕΠ</a:t>
            </a:r>
            <a:r>
              <a:rPr lang="el-GR" sz="2000" b="1" dirty="0">
                <a:solidFill>
                  <a:srgbClr val="7030A0"/>
                </a:solidFill>
                <a:latin typeface="Arial Narrow" panose="020B0606020202030204" pitchFamily="34" charset="0"/>
                <a:ea typeface="Arial Unicode MS" pitchFamily="34" charset="-128"/>
                <a:cs typeface="Arial Unicode MS" pitchFamily="34" charset="-128"/>
              </a:rPr>
              <a:t>)</a:t>
            </a:r>
            <a:endParaRPr lang="el-GR" sz="2000" dirty="0">
              <a:solidFill>
                <a:srgbClr val="7030A0"/>
              </a:solidFill>
              <a:latin typeface="Arial Narrow" panose="020B0606020202030204" pitchFamily="34" charset="0"/>
              <a:ea typeface="Arial Unicode MS" pitchFamily="34" charset="-128"/>
              <a:cs typeface="Arial Unicode MS" pitchFamily="34" charset="-128"/>
            </a:endParaRPr>
          </a:p>
          <a:p>
            <a:pPr algn="ctr">
              <a:buNone/>
            </a:pPr>
            <a:endParaRPr lang="el-GR" sz="2000" b="1" dirty="0">
              <a:solidFill>
                <a:srgbClr val="7030A0"/>
              </a:solidFill>
              <a:latin typeface="Arial Narrow" panose="020B0606020202030204" pitchFamily="34" charset="0"/>
              <a:ea typeface="Arial Unicode MS" pitchFamily="34" charset="-128"/>
              <a:cs typeface="Arial Unicode MS" pitchFamily="34" charset="-128"/>
            </a:endParaRPr>
          </a:p>
          <a:p>
            <a:pPr algn="ctr">
              <a:buNone/>
            </a:pPr>
            <a:endParaRPr lang="el-GR" sz="2000" dirty="0">
              <a:solidFill>
                <a:srgbClr val="7030A0"/>
              </a:solidFill>
              <a:latin typeface="Arial Narrow" panose="020B0606020202030204" pitchFamily="34" charset="0"/>
              <a:ea typeface="Arial Unicode MS" pitchFamily="34" charset="-128"/>
              <a:cs typeface="Arial Unicode MS" pitchFamily="34" charset="-128"/>
            </a:endParaRPr>
          </a:p>
          <a:p>
            <a:pPr algn="ctr">
              <a:buNone/>
            </a:pPr>
            <a:r>
              <a:rPr lang="el-GR" b="1" dirty="0">
                <a:solidFill>
                  <a:srgbClr val="7030A0"/>
                </a:solidFill>
                <a:latin typeface="Arial Narrow" panose="020B0606020202030204" pitchFamily="34" charset="0"/>
                <a:ea typeface="Arial Unicode MS" pitchFamily="34" charset="-128"/>
                <a:cs typeface="Arial Unicode MS" pitchFamily="34" charset="-128"/>
              </a:rPr>
              <a:t>Σχολείο: 30</a:t>
            </a:r>
            <a:r>
              <a:rPr lang="el-GR" b="1" baseline="30000" dirty="0">
                <a:solidFill>
                  <a:srgbClr val="7030A0"/>
                </a:solidFill>
                <a:latin typeface="Arial Narrow" panose="020B0606020202030204" pitchFamily="34" charset="0"/>
                <a:ea typeface="Arial Unicode MS" pitchFamily="34" charset="-128"/>
                <a:cs typeface="Arial Unicode MS" pitchFamily="34" charset="-128"/>
              </a:rPr>
              <a:t>ο</a:t>
            </a:r>
            <a:r>
              <a:rPr lang="el-GR" b="1" dirty="0">
                <a:solidFill>
                  <a:srgbClr val="7030A0"/>
                </a:solidFill>
                <a:latin typeface="Arial Narrow" panose="020B0606020202030204" pitchFamily="34" charset="0"/>
                <a:ea typeface="Arial Unicode MS" pitchFamily="34" charset="-128"/>
                <a:cs typeface="Arial Unicode MS" pitchFamily="34" charset="-128"/>
              </a:rPr>
              <a:t> Γυμνάσιο Θεσσαλονίκης</a:t>
            </a:r>
          </a:p>
          <a:p>
            <a:pPr algn="ctr">
              <a:buNone/>
            </a:pPr>
            <a:r>
              <a:rPr lang="el-GR" b="1" dirty="0">
                <a:solidFill>
                  <a:srgbClr val="7030A0"/>
                </a:solidFill>
                <a:latin typeface="Arial Narrow" panose="020B0606020202030204" pitchFamily="34" charset="0"/>
                <a:ea typeface="Arial Unicode MS" pitchFamily="34" charset="-128"/>
                <a:cs typeface="Arial Unicode MS" pitchFamily="34" charset="-128"/>
              </a:rPr>
              <a:t>Σχολικό έτος </a:t>
            </a:r>
            <a:r>
              <a:rPr lang="en-US" b="1" dirty="0">
                <a:solidFill>
                  <a:srgbClr val="7030A0"/>
                </a:solidFill>
                <a:latin typeface="Arial Narrow" panose="020B0606020202030204" pitchFamily="34" charset="0"/>
                <a:ea typeface="Arial Unicode MS" pitchFamily="34" charset="-128"/>
                <a:cs typeface="Arial Unicode MS" pitchFamily="34" charset="-128"/>
              </a:rPr>
              <a:t>:</a:t>
            </a:r>
            <a:r>
              <a:rPr lang="el-GR" b="1" dirty="0">
                <a:solidFill>
                  <a:srgbClr val="7030A0"/>
                </a:solidFill>
                <a:latin typeface="Arial Narrow" panose="020B0606020202030204" pitchFamily="34" charset="0"/>
                <a:ea typeface="Arial Unicode MS" pitchFamily="34" charset="-128"/>
                <a:cs typeface="Arial Unicode MS" pitchFamily="34" charset="-128"/>
              </a:rPr>
              <a:t>2019-20</a:t>
            </a:r>
            <a:endParaRPr lang="el-GR" dirty="0">
              <a:solidFill>
                <a:srgbClr val="7030A0"/>
              </a:solidFill>
              <a:latin typeface="Arial Narrow" panose="020B0606020202030204" pitchFamily="34" charset="0"/>
              <a:ea typeface="Arial Unicode MS" pitchFamily="34" charset="-128"/>
              <a:cs typeface="Arial Unicode MS" pitchFamily="34" charset="-128"/>
            </a:endParaRP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57200" y="2285992"/>
            <a:ext cx="7467600" cy="4187960"/>
          </a:xfrm>
        </p:spPr>
        <p:txBody>
          <a:bodyPr>
            <a:normAutofit/>
          </a:bodyPr>
          <a:lstStyle/>
          <a:p>
            <a:pPr>
              <a:buFont typeface="Wingdings" pitchFamily="2" charset="2"/>
              <a:buChar char="Ø"/>
            </a:pPr>
            <a:r>
              <a:rPr lang="el-GR" sz="2200" dirty="0">
                <a:solidFill>
                  <a:srgbClr val="5A2781"/>
                </a:solidFill>
                <a:latin typeface="Arial Narrow" panose="020B0606020202030204" pitchFamily="34" charset="0"/>
                <a:ea typeface="Arial Unicode MS" pitchFamily="34" charset="-128"/>
                <a:cs typeface="Arial Unicode MS" pitchFamily="34" charset="-128"/>
              </a:rPr>
              <a:t>Σύνολο Μαθητών: 81. Εκ των οποίων: Πρόσφυγες:35 (από Τουρκία, Ιράκ, Ιράν, Συρία, Πακιστάν, Αφγανιστάν Παλαιστίνη, Κουβέιτ, Κονγκό, Αίγυπτο), Μετανάστες: 25 (από Αλβανία, Ρωσία, Γεωργία, Αρμενία, Ινδία, Κίνα), </a:t>
            </a:r>
            <a:r>
              <a:rPr lang="el-GR" sz="2200" dirty="0" err="1">
                <a:solidFill>
                  <a:srgbClr val="5A2781"/>
                </a:solidFill>
                <a:latin typeface="Arial Narrow" panose="020B0606020202030204" pitchFamily="34" charset="0"/>
                <a:ea typeface="Arial Unicode MS" pitchFamily="34" charset="-128"/>
                <a:cs typeface="Arial Unicode MS" pitchFamily="34" charset="-128"/>
              </a:rPr>
              <a:t>Ρομά</a:t>
            </a:r>
            <a:r>
              <a:rPr lang="el-GR" sz="2200" dirty="0">
                <a:solidFill>
                  <a:srgbClr val="5A2781"/>
                </a:solidFill>
                <a:latin typeface="Arial Narrow" panose="020B0606020202030204" pitchFamily="34" charset="0"/>
                <a:ea typeface="Arial Unicode MS" pitchFamily="34" charset="-128"/>
                <a:cs typeface="Arial Unicode MS" pitchFamily="34" charset="-128"/>
              </a:rPr>
              <a:t>: 7, Γηγενείς 14</a:t>
            </a:r>
          </a:p>
          <a:p>
            <a:pPr>
              <a:buFont typeface="Wingdings" pitchFamily="2" charset="2"/>
              <a:buChar char="Ø"/>
            </a:pPr>
            <a:r>
              <a:rPr lang="el-GR" sz="2200" dirty="0">
                <a:solidFill>
                  <a:srgbClr val="5A2781"/>
                </a:solidFill>
                <a:latin typeface="Arial Narrow" panose="020B0606020202030204" pitchFamily="34" charset="0"/>
                <a:ea typeface="Arial Unicode MS" pitchFamily="34" charset="-128"/>
                <a:cs typeface="Arial Unicode MS" pitchFamily="34" charset="-128"/>
              </a:rPr>
              <a:t>Στο σχολείο έχουν δημιουργηθεί δυο Τάξεις Υποδοχής</a:t>
            </a:r>
          </a:p>
          <a:p>
            <a:pPr>
              <a:buFont typeface="Wingdings" pitchFamily="2" charset="2"/>
              <a:buChar char="Ø"/>
            </a:pPr>
            <a:r>
              <a:rPr lang="el-GR" sz="2200" dirty="0">
                <a:solidFill>
                  <a:srgbClr val="5A2781"/>
                </a:solidFill>
                <a:latin typeface="Arial Narrow" panose="020B0606020202030204" pitchFamily="34" charset="0"/>
                <a:ea typeface="Arial Unicode MS" pitchFamily="34" charset="-128"/>
                <a:cs typeface="Arial Unicode MS" pitchFamily="34" charset="-128"/>
              </a:rPr>
              <a:t>Το σχολείο συστεγάζεται με μονάδες πρωτοβάθμιας και ειδικό σχολείο.</a:t>
            </a:r>
          </a:p>
          <a:p>
            <a:pPr>
              <a:buFont typeface="Wingdings" pitchFamily="2" charset="2"/>
              <a:buChar char="Ø"/>
            </a:pPr>
            <a:r>
              <a:rPr lang="el-GR" sz="2200" dirty="0">
                <a:solidFill>
                  <a:srgbClr val="5A2781"/>
                </a:solidFill>
                <a:latin typeface="Arial Narrow" panose="020B0606020202030204" pitchFamily="34" charset="0"/>
                <a:ea typeface="Arial Unicode MS" pitchFamily="34" charset="-128"/>
                <a:cs typeface="Arial Unicode MS" pitchFamily="34" charset="-128"/>
              </a:rPr>
              <a:t>Ο μέσος όρος του μαθησιακού επιπέδου των μαθητών είναι χαμηλός οι οποίοι επί το πλείστον ζουν σε ένα υποβαθμισμένο κοινωνικό-οικονομικό περιβάλλον</a:t>
            </a:r>
            <a:r>
              <a:rPr lang="el-GR" sz="2200" dirty="0">
                <a:latin typeface="Arial Narrow" panose="020B0606020202030204" pitchFamily="34" charset="0"/>
                <a:ea typeface="Arial Unicode MS" pitchFamily="34" charset="-128"/>
                <a:cs typeface="Arial Unicode MS" pitchFamily="34" charset="-128"/>
              </a:rPr>
              <a:t>.</a:t>
            </a:r>
          </a:p>
          <a:p>
            <a:endParaRPr lang="el-GR" dirty="0">
              <a:latin typeface="Arial Narrow" panose="020B0606020202030204" pitchFamily="34" charset="0"/>
            </a:endParaRPr>
          </a:p>
        </p:txBody>
      </p:sp>
      <p:sp>
        <p:nvSpPr>
          <p:cNvPr id="53249" name="Rectangle 1"/>
          <p:cNvSpPr>
            <a:spLocks noChangeArrowheads="1"/>
          </p:cNvSpPr>
          <p:nvPr/>
        </p:nvSpPr>
        <p:spPr bwMode="auto">
          <a:xfrm>
            <a:off x="285720" y="357166"/>
            <a:ext cx="814393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sng" strike="noStrike" cap="none" normalizeH="0" baseline="0" dirty="0">
                <a:ln>
                  <a:noFill/>
                </a:ln>
                <a:solidFill>
                  <a:schemeClr val="accent1">
                    <a:lumMod val="75000"/>
                  </a:schemeClr>
                </a:solidFill>
                <a:effectLst/>
                <a:latin typeface="Arial Narrow" panose="020B0606020202030204" pitchFamily="34" charset="0"/>
                <a:ea typeface="Arial Unicode MS" pitchFamily="34" charset="-128"/>
                <a:cs typeface="Arial Unicode MS" pitchFamily="34" charset="-128"/>
              </a:rPr>
              <a:t>Εισαγωγή:</a:t>
            </a:r>
            <a:endParaRPr kumimoji="0" lang="el-GR" sz="2400" b="0" i="0" u="none" strike="noStrike" cap="none" normalizeH="0" baseline="0" dirty="0">
              <a:ln>
                <a:noFill/>
              </a:ln>
              <a:solidFill>
                <a:schemeClr val="accent1">
                  <a:lumMod val="75000"/>
                </a:schemeClr>
              </a:solidFill>
              <a:effectLst/>
              <a:latin typeface="Arial Narrow" panose="020B0606020202030204" pitchFamily="34" charset="0"/>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a:ln>
                  <a:noFill/>
                </a:ln>
                <a:solidFill>
                  <a:schemeClr val="accent1">
                    <a:lumMod val="75000"/>
                  </a:schemeClr>
                </a:solidFill>
                <a:effectLst/>
                <a:latin typeface="Arial Narrow" panose="020B0606020202030204" pitchFamily="34" charset="0"/>
                <a:ea typeface="Arial Unicode MS" pitchFamily="34" charset="-128"/>
                <a:cs typeface="Arial Unicode MS" pitchFamily="34" charset="-128"/>
              </a:rPr>
              <a:t>Σύντομη περιγραφή του συστήματος (σχολείου), των ιδιαιτεροτήτων του, των αναγκών του, με έμφαση στις ανάγκες που μας οδήγησαν στον σχεδιασμό της δράσης </a:t>
            </a: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57200" y="2357430"/>
            <a:ext cx="7467600" cy="3571900"/>
          </a:xfrm>
        </p:spPr>
        <p:txBody>
          <a:bodyPr>
            <a:normAutofit/>
          </a:bodyPr>
          <a:lstStyle/>
          <a:p>
            <a:pPr algn="ctr">
              <a:buFont typeface="Wingdings" pitchFamily="2" charset="2"/>
              <a:buChar char="Ø"/>
            </a:pPr>
            <a:r>
              <a:rPr lang="el-GR" b="1" u="sng" dirty="0">
                <a:solidFill>
                  <a:schemeClr val="accent1">
                    <a:lumMod val="75000"/>
                  </a:schemeClr>
                </a:solidFill>
                <a:latin typeface="Arial Narrow" panose="020B0606020202030204" pitchFamily="34" charset="0"/>
                <a:ea typeface="Arial Unicode MS" pitchFamily="34" charset="-128"/>
                <a:cs typeface="Arial Unicode MS" pitchFamily="34" charset="-128"/>
              </a:rPr>
              <a:t>Πυλώνας: </a:t>
            </a:r>
          </a:p>
          <a:p>
            <a:pPr algn="ctr">
              <a:buNone/>
            </a:pPr>
            <a:r>
              <a:rPr lang="el-GR" dirty="0">
                <a:solidFill>
                  <a:schemeClr val="accent1">
                    <a:lumMod val="75000"/>
                  </a:schemeClr>
                </a:solidFill>
                <a:latin typeface="Arial Narrow" panose="020B0606020202030204" pitchFamily="34" charset="0"/>
                <a:ea typeface="Arial Unicode MS" pitchFamily="34" charset="-128"/>
                <a:cs typeface="Arial Unicode MS" pitchFamily="34" charset="-128"/>
              </a:rPr>
              <a:t>Διαχείριση του σχολείου και σχολικός πολιτισμός</a:t>
            </a:r>
          </a:p>
          <a:p>
            <a:pPr algn="ctr">
              <a:buFont typeface="Wingdings" pitchFamily="2" charset="2"/>
              <a:buChar char="Ø"/>
            </a:pPr>
            <a:r>
              <a:rPr lang="el-GR" b="1" u="sng" dirty="0">
                <a:solidFill>
                  <a:schemeClr val="accent1">
                    <a:lumMod val="75000"/>
                  </a:schemeClr>
                </a:solidFill>
                <a:latin typeface="Arial Narrow" panose="020B0606020202030204" pitchFamily="34" charset="0"/>
                <a:ea typeface="Arial Unicode MS" pitchFamily="34" charset="-128"/>
                <a:cs typeface="Arial Unicode MS" pitchFamily="34" charset="-128"/>
              </a:rPr>
              <a:t>Ζήτημα: </a:t>
            </a:r>
          </a:p>
          <a:p>
            <a:pPr algn="ctr">
              <a:buNone/>
            </a:pPr>
            <a:r>
              <a:rPr lang="el-GR" b="1" dirty="0">
                <a:solidFill>
                  <a:schemeClr val="accent1">
                    <a:lumMod val="75000"/>
                  </a:schemeClr>
                </a:solidFill>
                <a:latin typeface="Arial Narrow" panose="020B0606020202030204" pitchFamily="34" charset="0"/>
                <a:ea typeface="Arial Unicode MS" pitchFamily="34" charset="-128"/>
                <a:cs typeface="Arial Unicode MS" pitchFamily="34" charset="-128"/>
              </a:rPr>
              <a:t>     </a:t>
            </a:r>
            <a:r>
              <a:rPr lang="el-GR" dirty="0">
                <a:solidFill>
                  <a:schemeClr val="accent1">
                    <a:lumMod val="75000"/>
                  </a:schemeClr>
                </a:solidFill>
                <a:latin typeface="Arial Narrow" panose="020B0606020202030204" pitchFamily="34" charset="0"/>
                <a:ea typeface="Arial Unicode MS" pitchFamily="34" charset="-128"/>
                <a:cs typeface="Arial Unicode MS" pitchFamily="34" charset="-128"/>
              </a:rPr>
              <a:t>Ενθάρρυνση συμμετοχής όλων των ενδιαφερομένων ομάδων.          </a:t>
            </a:r>
          </a:p>
          <a:p>
            <a:pPr algn="ctr">
              <a:buNone/>
            </a:pPr>
            <a:r>
              <a:rPr lang="el-GR" dirty="0">
                <a:solidFill>
                  <a:schemeClr val="accent1">
                    <a:lumMod val="75000"/>
                  </a:schemeClr>
                </a:solidFill>
                <a:latin typeface="Arial Narrow" panose="020B0606020202030204" pitchFamily="34" charset="0"/>
                <a:ea typeface="Arial Unicode MS" pitchFamily="34" charset="-128"/>
                <a:cs typeface="Arial Unicode MS" pitchFamily="34" charset="-128"/>
              </a:rPr>
              <a:t>     Εστίαση στους εκπροσώπους μαθητών, συνεργασία με τους γονείς και την τοπική κοινότητα </a:t>
            </a:r>
          </a:p>
        </p:txBody>
      </p:sp>
      <p:sp>
        <p:nvSpPr>
          <p:cNvPr id="56321" name="Rectangle 1"/>
          <p:cNvSpPr>
            <a:spLocks noChangeArrowheads="1"/>
          </p:cNvSpPr>
          <p:nvPr/>
        </p:nvSpPr>
        <p:spPr bwMode="auto">
          <a:xfrm>
            <a:off x="428596" y="704473"/>
            <a:ext cx="814393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sng" strike="noStrike" cap="none" normalizeH="0" baseline="0" dirty="0">
                <a:ln>
                  <a:noFill/>
                </a:ln>
                <a:solidFill>
                  <a:srgbClr val="7030A0"/>
                </a:solidFill>
                <a:effectLst/>
                <a:latin typeface="Arial Narrow" panose="020B0606020202030204" pitchFamily="34" charset="0"/>
                <a:ea typeface="Arial Unicode MS" pitchFamily="34" charset="-128"/>
                <a:cs typeface="Arial Unicode MS" pitchFamily="34" charset="-128"/>
              </a:rPr>
              <a:t>Ποιο ζήτημα είχαμε επιλέξει να αντιμετωπίσουμε με το Σχέδιο Δράσης μας;</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400" b="1" i="0" u="sng" strike="noStrike" cap="none" normalizeH="0" baseline="0" dirty="0">
              <a:ln>
                <a:noFill/>
              </a:ln>
              <a:solidFill>
                <a:srgbClr val="7030A0"/>
              </a:solidFill>
              <a:effectLst/>
              <a:latin typeface="Arial Narrow" panose="020B0606020202030204" pitchFamily="34" charset="0"/>
              <a:ea typeface="Arial Unicode MS" pitchFamily="34" charset="-128"/>
              <a:cs typeface="Arial Unicode MS" pitchFamily="34" charset="-128"/>
            </a:endParaRPr>
          </a:p>
        </p:txBody>
      </p:sp>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57200" y="1600200"/>
            <a:ext cx="7467600" cy="2471742"/>
          </a:xfrm>
        </p:spPr>
        <p:txBody>
          <a:bodyPr>
            <a:normAutofit/>
          </a:bodyPr>
          <a:lstStyle/>
          <a:p>
            <a:pPr lvl="0">
              <a:buFont typeface="Wingdings" pitchFamily="2" charset="2"/>
              <a:buChar char="Ø"/>
            </a:pPr>
            <a:r>
              <a:rPr lang="el-GR" dirty="0">
                <a:solidFill>
                  <a:schemeClr val="accent1">
                    <a:lumMod val="75000"/>
                  </a:schemeClr>
                </a:solidFill>
              </a:rPr>
              <a:t> </a:t>
            </a:r>
            <a:r>
              <a:rPr lang="el-GR" dirty="0">
                <a:solidFill>
                  <a:schemeClr val="accent1">
                    <a:lumMod val="75000"/>
                  </a:schemeClr>
                </a:solidFill>
                <a:latin typeface="Arial Narrow" panose="020B0606020202030204" pitchFamily="34" charset="0"/>
                <a:ea typeface="Arial Unicode MS" pitchFamily="34" charset="-128"/>
                <a:cs typeface="Arial Unicode MS" pitchFamily="34" charset="-128"/>
              </a:rPr>
              <a:t>Συμμετοχή των προσφύγων στο σύνολο των σχολικών δράσεων</a:t>
            </a:r>
          </a:p>
          <a:p>
            <a:pPr lvl="0">
              <a:buFont typeface="Wingdings" pitchFamily="2" charset="2"/>
              <a:buChar char="Ø"/>
            </a:pPr>
            <a:r>
              <a:rPr lang="el-GR" dirty="0">
                <a:solidFill>
                  <a:schemeClr val="accent1">
                    <a:lumMod val="75000"/>
                  </a:schemeClr>
                </a:solidFill>
                <a:latin typeface="Arial Narrow" panose="020B0606020202030204" pitchFamily="34" charset="0"/>
                <a:ea typeface="Arial Unicode MS" pitchFamily="34" charset="-128"/>
                <a:cs typeface="Arial Unicode MS" pitchFamily="34" charset="-128"/>
              </a:rPr>
              <a:t> Άνοιγμα και συνεργασία της σχολικής μονάδας με τους γονείς και την κοινωνία.</a:t>
            </a:r>
          </a:p>
          <a:p>
            <a:pPr lvl="0">
              <a:buFont typeface="Wingdings" pitchFamily="2" charset="2"/>
              <a:buChar char="Ø"/>
            </a:pPr>
            <a:r>
              <a:rPr lang="el-GR" dirty="0">
                <a:solidFill>
                  <a:schemeClr val="accent1">
                    <a:lumMod val="75000"/>
                  </a:schemeClr>
                </a:solidFill>
                <a:latin typeface="Arial Narrow" panose="020B0606020202030204" pitchFamily="34" charset="0"/>
                <a:ea typeface="Arial Unicode MS" pitchFamily="34" charset="-128"/>
                <a:cs typeface="Arial Unicode MS" pitchFamily="34" charset="-128"/>
              </a:rPr>
              <a:t> Εμπλοκή των μαθητικών κοινοτήτων στην υλοποίηση των προαναφερομένων στόχων.</a:t>
            </a:r>
          </a:p>
          <a:p>
            <a:pPr>
              <a:buNone/>
            </a:pPr>
            <a:endParaRPr lang="el-GR" dirty="0">
              <a:latin typeface="Arial Narrow" panose="020B0606020202030204" pitchFamily="34" charset="0"/>
            </a:endParaRPr>
          </a:p>
        </p:txBody>
      </p:sp>
      <p:sp>
        <p:nvSpPr>
          <p:cNvPr id="57345" name="Rectangle 1"/>
          <p:cNvSpPr>
            <a:spLocks noChangeArrowheads="1"/>
          </p:cNvSpPr>
          <p:nvPr/>
        </p:nvSpPr>
        <p:spPr bwMode="auto">
          <a:xfrm>
            <a:off x="357158" y="571480"/>
            <a:ext cx="807249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800" b="1" i="0" u="sng" strike="noStrike" cap="none" normalizeH="0" baseline="0" dirty="0">
                <a:ln>
                  <a:noFill/>
                </a:ln>
                <a:solidFill>
                  <a:srgbClr val="5A2781"/>
                </a:solidFill>
                <a:effectLst/>
                <a:latin typeface="Arial Narrow" panose="020B0606020202030204" pitchFamily="34" charset="0"/>
                <a:ea typeface="Arial Unicode MS" pitchFamily="34" charset="-128"/>
                <a:cs typeface="Arial Unicode MS" pitchFamily="34" charset="-128"/>
              </a:rPr>
              <a:t>Ποιοι ήταν οι στόχοι μας:</a:t>
            </a:r>
            <a:endParaRPr kumimoji="0" lang="el-GR" sz="2800" b="0" i="0" u="none" strike="noStrike" cap="none" normalizeH="0" baseline="0" dirty="0">
              <a:ln>
                <a:noFill/>
              </a:ln>
              <a:solidFill>
                <a:srgbClr val="5A2781"/>
              </a:solidFill>
              <a:effectLst/>
              <a:latin typeface="Arial Narrow" panose="020B0606020202030204" pitchFamily="34" charset="0"/>
              <a:ea typeface="Arial Unicode MS" pitchFamily="34" charset="-128"/>
              <a:cs typeface="Arial Unicode MS" pitchFamily="34" charset="-128"/>
            </a:endParaRPr>
          </a:p>
        </p:txBody>
      </p:sp>
      <p:sp>
        <p:nvSpPr>
          <p:cNvPr id="57347" name="AutoShape 3" descr="Εικόνα Clipart Βιβλίο δέντρο, σκίτσο για το σχέδιό σ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7351" name="AutoShape 7" descr="Εικόνα Clipart Βιβλίο δέντρο, σκίτσο για το σχέδιό σ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9" name="8 - Εικόνα" descr="images (1).jpg"/>
          <p:cNvPicPr>
            <a:picLocks noChangeAspect="1"/>
          </p:cNvPicPr>
          <p:nvPr/>
        </p:nvPicPr>
        <p:blipFill>
          <a:blip r:embed="rId2"/>
          <a:stretch>
            <a:fillRect/>
          </a:stretch>
        </p:blipFill>
        <p:spPr>
          <a:xfrm>
            <a:off x="3643306" y="4857760"/>
            <a:ext cx="4000528" cy="1428750"/>
          </a:xfrm>
          <a:prstGeom prst="rect">
            <a:avLst/>
          </a:prstGeom>
        </p:spPr>
      </p:pic>
    </p:spTree>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42918"/>
            <a:ext cx="7467600" cy="1500198"/>
          </a:xfrm>
        </p:spPr>
        <p:txBody>
          <a:bodyPr>
            <a:normAutofit/>
          </a:bodyPr>
          <a:lstStyle/>
          <a:p>
            <a:pPr algn="ctr"/>
            <a:r>
              <a:rPr lang="el-GR" sz="2800" b="1" dirty="0" err="1">
                <a:solidFill>
                  <a:schemeClr val="accent1">
                    <a:lumMod val="75000"/>
                  </a:schemeClr>
                </a:solidFill>
                <a:latin typeface="Arial Narrow" panose="020B0606020202030204" pitchFamily="34" charset="0"/>
                <a:ea typeface="Arial Unicode MS" pitchFamily="34" charset="-128"/>
                <a:cs typeface="Arial Unicode MS" pitchFamily="34" charset="-128"/>
              </a:rPr>
              <a:t>Συμπεριληψη</a:t>
            </a:r>
            <a:r>
              <a:rPr lang="el-GR" sz="2800" b="1" dirty="0">
                <a:solidFill>
                  <a:schemeClr val="accent1">
                    <a:lumMod val="75000"/>
                  </a:schemeClr>
                </a:solidFill>
                <a:latin typeface="Arial Narrow" panose="020B0606020202030204" pitchFamily="34" charset="0"/>
                <a:ea typeface="Arial Unicode MS" pitchFamily="34" charset="-128"/>
                <a:cs typeface="Arial Unicode MS" pitchFamily="34" charset="-128"/>
              </a:rPr>
              <a:t> </a:t>
            </a:r>
            <a:r>
              <a:rPr lang="el-GR" sz="2800" b="1" dirty="0" err="1">
                <a:solidFill>
                  <a:schemeClr val="accent1">
                    <a:lumMod val="75000"/>
                  </a:schemeClr>
                </a:solidFill>
                <a:latin typeface="Arial Narrow" panose="020B0606020202030204" pitchFamily="34" charset="0"/>
                <a:ea typeface="Arial Unicode MS" pitchFamily="34" charset="-128"/>
                <a:cs typeface="Arial Unicode MS" pitchFamily="34" charset="-128"/>
              </a:rPr>
              <a:t>παιδιων</a:t>
            </a:r>
            <a:r>
              <a:rPr lang="el-GR" sz="2800" b="1" dirty="0">
                <a:solidFill>
                  <a:schemeClr val="accent1">
                    <a:lumMod val="75000"/>
                  </a:schemeClr>
                </a:solidFill>
                <a:latin typeface="Arial Narrow" panose="020B0606020202030204" pitchFamily="34" charset="0"/>
                <a:ea typeface="Arial Unicode MS" pitchFamily="34" charset="-128"/>
                <a:cs typeface="Arial Unicode MS" pitchFamily="34" charset="-128"/>
              </a:rPr>
              <a:t> </a:t>
            </a:r>
            <a:r>
              <a:rPr lang="el-GR" sz="2800" b="1" dirty="0" err="1">
                <a:solidFill>
                  <a:schemeClr val="accent1">
                    <a:lumMod val="75000"/>
                  </a:schemeClr>
                </a:solidFill>
                <a:latin typeface="Arial Narrow" panose="020B0606020202030204" pitchFamily="34" charset="0"/>
                <a:ea typeface="Arial Unicode MS" pitchFamily="34" charset="-128"/>
                <a:cs typeface="Arial Unicode MS" pitchFamily="34" charset="-128"/>
              </a:rPr>
              <a:t>προσφυγων</a:t>
            </a:r>
            <a:r>
              <a:rPr lang="el-GR" sz="2800" b="1" dirty="0">
                <a:solidFill>
                  <a:schemeClr val="accent1">
                    <a:lumMod val="75000"/>
                  </a:schemeClr>
                </a:solidFill>
                <a:latin typeface="Arial Narrow" panose="020B0606020202030204" pitchFamily="34" charset="0"/>
                <a:ea typeface="Arial Unicode MS" pitchFamily="34" charset="-128"/>
                <a:cs typeface="Arial Unicode MS" pitchFamily="34" charset="-128"/>
              </a:rPr>
              <a:t> </a:t>
            </a:r>
            <a:br>
              <a:rPr lang="el-GR" sz="2800" dirty="0">
                <a:solidFill>
                  <a:schemeClr val="accent1">
                    <a:lumMod val="75000"/>
                  </a:schemeClr>
                </a:solidFill>
                <a:latin typeface="Arial Narrow" panose="020B0606020202030204" pitchFamily="34" charset="0"/>
                <a:ea typeface="Arial Unicode MS" pitchFamily="34" charset="-128"/>
                <a:cs typeface="Arial Unicode MS" pitchFamily="34" charset="-128"/>
              </a:rPr>
            </a:br>
            <a:r>
              <a:rPr lang="el-GR" sz="2800" b="1" dirty="0">
                <a:solidFill>
                  <a:schemeClr val="accent1">
                    <a:lumMod val="75000"/>
                  </a:schemeClr>
                </a:solidFill>
                <a:latin typeface="Arial Narrow" panose="020B0606020202030204" pitchFamily="34" charset="0"/>
                <a:ea typeface="Arial Unicode MS" pitchFamily="34" charset="-128"/>
                <a:cs typeface="Arial Unicode MS" pitchFamily="34" charset="-128"/>
              </a:rPr>
              <a:t>στα </a:t>
            </a:r>
            <a:r>
              <a:rPr lang="el-GR" sz="2800" b="1" dirty="0" err="1">
                <a:solidFill>
                  <a:schemeClr val="accent1">
                    <a:lumMod val="75000"/>
                  </a:schemeClr>
                </a:solidFill>
                <a:latin typeface="Arial Narrow" panose="020B0606020202030204" pitchFamily="34" charset="0"/>
                <a:ea typeface="Arial Unicode MS" pitchFamily="34" charset="-128"/>
                <a:cs typeface="Arial Unicode MS" pitchFamily="34" charset="-128"/>
              </a:rPr>
              <a:t>Ελληνικα</a:t>
            </a:r>
            <a:r>
              <a:rPr lang="el-GR" sz="2800" b="1" dirty="0">
                <a:solidFill>
                  <a:schemeClr val="accent1">
                    <a:lumMod val="75000"/>
                  </a:schemeClr>
                </a:solidFill>
                <a:latin typeface="Arial Narrow" panose="020B0606020202030204" pitchFamily="34" charset="0"/>
                <a:ea typeface="Arial Unicode MS" pitchFamily="34" charset="-128"/>
                <a:cs typeface="Arial Unicode MS" pitchFamily="34" charset="-128"/>
              </a:rPr>
              <a:t> </a:t>
            </a:r>
            <a:r>
              <a:rPr lang="el-GR" sz="2800" b="1" dirty="0" err="1">
                <a:solidFill>
                  <a:schemeClr val="accent1">
                    <a:lumMod val="75000"/>
                  </a:schemeClr>
                </a:solidFill>
                <a:latin typeface="Arial Narrow" panose="020B0606020202030204" pitchFamily="34" charset="0"/>
                <a:ea typeface="Arial Unicode MS" pitchFamily="34" charset="-128"/>
                <a:cs typeface="Arial Unicode MS" pitchFamily="34" charset="-128"/>
              </a:rPr>
              <a:t>σχολεια</a:t>
            </a:r>
            <a:br>
              <a:rPr lang="el-GR" sz="2800" dirty="0">
                <a:solidFill>
                  <a:schemeClr val="accent1">
                    <a:lumMod val="75000"/>
                  </a:schemeClr>
                </a:solidFill>
                <a:latin typeface="Arial Narrow" panose="020B0606020202030204" pitchFamily="34" charset="0"/>
              </a:rPr>
            </a:br>
            <a:endParaRPr lang="el-GR" sz="2800" dirty="0">
              <a:solidFill>
                <a:schemeClr val="accent1">
                  <a:lumMod val="75000"/>
                </a:schemeClr>
              </a:solidFill>
              <a:latin typeface="Arial Narrow" panose="020B0606020202030204" pitchFamily="34" charset="0"/>
            </a:endParaRPr>
          </a:p>
        </p:txBody>
      </p:sp>
      <p:sp>
        <p:nvSpPr>
          <p:cNvPr id="3" name="2 - Θέση περιεχομένου"/>
          <p:cNvSpPr>
            <a:spLocks noGrp="1"/>
          </p:cNvSpPr>
          <p:nvPr>
            <p:ph sz="quarter" idx="1"/>
          </p:nvPr>
        </p:nvSpPr>
        <p:spPr>
          <a:xfrm>
            <a:off x="457200" y="2071678"/>
            <a:ext cx="7467600" cy="4402274"/>
          </a:xfrm>
        </p:spPr>
        <p:txBody>
          <a:bodyPr>
            <a:normAutofit fontScale="85000" lnSpcReduction="10000"/>
          </a:bodyPr>
          <a:lstStyle/>
          <a:p>
            <a:pPr algn="ctr"/>
            <a:r>
              <a:rPr lang="el-GR" u="sng" dirty="0">
                <a:solidFill>
                  <a:srgbClr val="5A2781"/>
                </a:solidFill>
                <a:latin typeface="Arial Narrow" panose="020B0606020202030204" pitchFamily="34" charset="0"/>
                <a:ea typeface="Arial Unicode MS" pitchFamily="34" charset="-128"/>
                <a:cs typeface="Arial Unicode MS" pitchFamily="34" charset="-128"/>
              </a:rPr>
              <a:t>Τίτλος Δράσης:  </a:t>
            </a:r>
            <a:endParaRPr lang="el-GR" dirty="0">
              <a:solidFill>
                <a:srgbClr val="5A2781"/>
              </a:solidFill>
              <a:latin typeface="Arial Narrow" panose="020B0606020202030204" pitchFamily="34" charset="0"/>
              <a:ea typeface="Arial Unicode MS" pitchFamily="34" charset="-128"/>
              <a:cs typeface="Arial Unicode MS" pitchFamily="34" charset="-128"/>
            </a:endParaRPr>
          </a:p>
          <a:p>
            <a:pPr algn="ctr">
              <a:buNone/>
            </a:pPr>
            <a:r>
              <a:rPr lang="el-GR" b="1" dirty="0">
                <a:solidFill>
                  <a:srgbClr val="5A2781"/>
                </a:solidFill>
                <a:latin typeface="Arial Narrow" panose="020B0606020202030204" pitchFamily="34" charset="0"/>
                <a:ea typeface="Arial Unicode MS" pitchFamily="34" charset="-128"/>
                <a:cs typeface="Arial Unicode MS" pitchFamily="34" charset="-128"/>
              </a:rPr>
              <a:t>Νοσταλγώ την πατρίδα</a:t>
            </a:r>
            <a:endParaRPr lang="el-GR" dirty="0">
              <a:solidFill>
                <a:srgbClr val="5A2781"/>
              </a:solidFill>
              <a:latin typeface="Arial Narrow" panose="020B0606020202030204" pitchFamily="34" charset="0"/>
              <a:ea typeface="Arial Unicode MS" pitchFamily="34" charset="-128"/>
              <a:cs typeface="Arial Unicode MS" pitchFamily="34" charset="-128"/>
            </a:endParaRPr>
          </a:p>
          <a:p>
            <a:pPr algn="just"/>
            <a:r>
              <a:rPr lang="el-GR" u="sng" dirty="0">
                <a:solidFill>
                  <a:srgbClr val="5A2781"/>
                </a:solidFill>
                <a:latin typeface="Arial Narrow" panose="020B0606020202030204" pitchFamily="34" charset="0"/>
                <a:ea typeface="Arial Unicode MS" pitchFamily="34" charset="-128"/>
                <a:cs typeface="Arial Unicode MS" pitchFamily="34" charset="-128"/>
              </a:rPr>
              <a:t>Υπεύθυνοι Καθηγητές:</a:t>
            </a:r>
            <a:r>
              <a:rPr lang="el-GR" dirty="0">
                <a:solidFill>
                  <a:srgbClr val="5A2781"/>
                </a:solidFill>
                <a:latin typeface="Arial Narrow" panose="020B0606020202030204" pitchFamily="34" charset="0"/>
                <a:ea typeface="Arial Unicode MS" pitchFamily="34" charset="-128"/>
                <a:cs typeface="Arial Unicode MS" pitchFamily="34" charset="-128"/>
              </a:rPr>
              <a:t>  </a:t>
            </a:r>
            <a:endParaRPr lang="en-US" dirty="0">
              <a:solidFill>
                <a:srgbClr val="5A2781"/>
              </a:solidFill>
              <a:latin typeface="Arial Narrow" panose="020B0606020202030204" pitchFamily="34" charset="0"/>
              <a:ea typeface="Arial Unicode MS" pitchFamily="34" charset="-128"/>
              <a:cs typeface="Arial Unicode MS" pitchFamily="34" charset="-128"/>
            </a:endParaRPr>
          </a:p>
          <a:p>
            <a:pPr algn="ctr">
              <a:buNone/>
            </a:pPr>
            <a:r>
              <a:rPr lang="el-GR" dirty="0">
                <a:solidFill>
                  <a:srgbClr val="5A2781"/>
                </a:solidFill>
                <a:latin typeface="Arial Narrow" panose="020B0606020202030204" pitchFamily="34" charset="0"/>
                <a:ea typeface="Arial Unicode MS" pitchFamily="34" charset="-128"/>
                <a:cs typeface="Arial Unicode MS" pitchFamily="34" charset="-128"/>
              </a:rPr>
              <a:t>Ευδοξία </a:t>
            </a:r>
            <a:r>
              <a:rPr lang="el-GR" dirty="0" err="1">
                <a:solidFill>
                  <a:srgbClr val="5A2781"/>
                </a:solidFill>
                <a:latin typeface="Arial Narrow" panose="020B0606020202030204" pitchFamily="34" charset="0"/>
                <a:ea typeface="Arial Unicode MS" pitchFamily="34" charset="-128"/>
                <a:cs typeface="Arial Unicode MS" pitchFamily="34" charset="-128"/>
              </a:rPr>
              <a:t>Κατσανίδου</a:t>
            </a:r>
            <a:r>
              <a:rPr lang="el-GR" dirty="0">
                <a:solidFill>
                  <a:srgbClr val="5A2781"/>
                </a:solidFill>
                <a:latin typeface="Arial Narrow" panose="020B0606020202030204" pitchFamily="34" charset="0"/>
                <a:ea typeface="Arial Unicode MS" pitchFamily="34" charset="-128"/>
                <a:cs typeface="Arial Unicode MS" pitchFamily="34" charset="-128"/>
              </a:rPr>
              <a:t>, Δήμητρα </a:t>
            </a:r>
            <a:r>
              <a:rPr lang="el-GR" dirty="0" err="1">
                <a:solidFill>
                  <a:srgbClr val="5A2781"/>
                </a:solidFill>
                <a:latin typeface="Arial Narrow" panose="020B0606020202030204" pitchFamily="34" charset="0"/>
                <a:ea typeface="Arial Unicode MS" pitchFamily="34" charset="-128"/>
                <a:cs typeface="Arial Unicode MS" pitchFamily="34" charset="-128"/>
              </a:rPr>
              <a:t>Μπαρού</a:t>
            </a:r>
            <a:endParaRPr lang="el-GR" dirty="0">
              <a:solidFill>
                <a:srgbClr val="5A2781"/>
              </a:solidFill>
              <a:latin typeface="Arial Narrow" panose="020B0606020202030204" pitchFamily="34" charset="0"/>
              <a:ea typeface="Arial Unicode MS" pitchFamily="34" charset="-128"/>
              <a:cs typeface="Arial Unicode MS" pitchFamily="34" charset="-128"/>
            </a:endParaRPr>
          </a:p>
          <a:p>
            <a:pPr algn="just"/>
            <a:r>
              <a:rPr lang="el-GR" u="sng" dirty="0">
                <a:solidFill>
                  <a:srgbClr val="5A2781"/>
                </a:solidFill>
                <a:latin typeface="Arial Narrow" panose="020B0606020202030204" pitchFamily="34" charset="0"/>
                <a:ea typeface="Arial Unicode MS" pitchFamily="34" charset="-128"/>
                <a:cs typeface="Arial Unicode MS" pitchFamily="34" charset="-128"/>
              </a:rPr>
              <a:t>Συμμετέχοντες:</a:t>
            </a:r>
            <a:r>
              <a:rPr lang="el-GR" dirty="0">
                <a:solidFill>
                  <a:srgbClr val="5A2781"/>
                </a:solidFill>
                <a:latin typeface="Arial Narrow" panose="020B0606020202030204" pitchFamily="34" charset="0"/>
                <a:ea typeface="Arial Unicode MS" pitchFamily="34" charset="-128"/>
                <a:cs typeface="Arial Unicode MS" pitchFamily="34" charset="-128"/>
              </a:rPr>
              <a:t>  </a:t>
            </a:r>
            <a:endParaRPr lang="en-US" dirty="0">
              <a:solidFill>
                <a:srgbClr val="5A2781"/>
              </a:solidFill>
              <a:latin typeface="Arial Narrow" panose="020B0606020202030204" pitchFamily="34" charset="0"/>
              <a:ea typeface="Arial Unicode MS" pitchFamily="34" charset="-128"/>
              <a:cs typeface="Arial Unicode MS" pitchFamily="34" charset="-128"/>
            </a:endParaRPr>
          </a:p>
          <a:p>
            <a:pPr algn="ctr">
              <a:buNone/>
            </a:pPr>
            <a:r>
              <a:rPr lang="el-GR" dirty="0">
                <a:solidFill>
                  <a:srgbClr val="5A2781"/>
                </a:solidFill>
                <a:latin typeface="Arial Narrow" panose="020B0606020202030204" pitchFamily="34" charset="0"/>
                <a:ea typeface="Arial Unicode MS" pitchFamily="34" charset="-128"/>
                <a:cs typeface="Arial Unicode MS" pitchFamily="34" charset="-128"/>
              </a:rPr>
              <a:t>Οι μαθητές των δυο τάξεων υποδοχής του σχολείου μας</a:t>
            </a:r>
          </a:p>
          <a:p>
            <a:pPr algn="just">
              <a:buNone/>
            </a:pPr>
            <a:endParaRPr lang="el-GR" dirty="0">
              <a:solidFill>
                <a:srgbClr val="5A2781"/>
              </a:solidFill>
              <a:latin typeface="Arial Narrow" panose="020B0606020202030204" pitchFamily="34" charset="0"/>
              <a:ea typeface="Arial Unicode MS" pitchFamily="34" charset="-128"/>
              <a:cs typeface="Arial Unicode MS" pitchFamily="34" charset="-128"/>
            </a:endParaRPr>
          </a:p>
          <a:p>
            <a:pPr algn="just"/>
            <a:r>
              <a:rPr lang="el-GR" u="sng" dirty="0">
                <a:solidFill>
                  <a:srgbClr val="5A2781"/>
                </a:solidFill>
                <a:latin typeface="Arial Narrow" panose="020B0606020202030204" pitchFamily="34" charset="0"/>
                <a:ea typeface="Arial Unicode MS" pitchFamily="34" charset="-128"/>
                <a:cs typeface="Arial Unicode MS" pitchFamily="34" charset="-128"/>
              </a:rPr>
              <a:t>Περίληψη: </a:t>
            </a:r>
            <a:endParaRPr lang="el-GR" dirty="0">
              <a:solidFill>
                <a:srgbClr val="5A2781"/>
              </a:solidFill>
              <a:latin typeface="Arial Narrow" panose="020B0606020202030204" pitchFamily="34" charset="0"/>
              <a:ea typeface="Arial Unicode MS" pitchFamily="34" charset="-128"/>
              <a:cs typeface="Arial Unicode MS" pitchFamily="34" charset="-128"/>
            </a:endParaRPr>
          </a:p>
          <a:p>
            <a:pPr algn="just">
              <a:buNone/>
            </a:pPr>
            <a:r>
              <a:rPr lang="en-US" dirty="0">
                <a:solidFill>
                  <a:srgbClr val="5A2781"/>
                </a:solidFill>
                <a:latin typeface="Arial Narrow" panose="020B0606020202030204" pitchFamily="34" charset="0"/>
                <a:ea typeface="Arial Unicode MS" pitchFamily="34" charset="-128"/>
                <a:cs typeface="Arial Unicode MS" pitchFamily="34" charset="-128"/>
              </a:rPr>
              <a:t>	</a:t>
            </a:r>
            <a:r>
              <a:rPr lang="el-GR" dirty="0">
                <a:solidFill>
                  <a:srgbClr val="5A2781"/>
                </a:solidFill>
                <a:latin typeface="Arial Narrow" panose="020B0606020202030204" pitchFamily="34" charset="0"/>
                <a:ea typeface="Arial Unicode MS" pitchFamily="34" charset="-128"/>
                <a:cs typeface="Arial Unicode MS" pitchFamily="34" charset="-128"/>
              </a:rPr>
              <a:t>Δραστηριότητες όπου οι μαθητές ανακαλούν μνήμες από την πατρίδα τους, τις εκθέτουν στους συμμαθητές τους από άλλες πατρίδες και βρίσκουν μαζί την κοινή τους ιστορία, τα κοινά τους χαρακτηριστικά και θέλω. Συνεργάζονται, κατανοούν, μαθαίνουν ο ένας για τον άλλον όσον αφορά τον πολιτισμό, τα ήθη, τα έθιμα, τις παραδόσεις.</a:t>
            </a:r>
          </a:p>
          <a:p>
            <a:endParaRPr lang="el-GR" dirty="0">
              <a:latin typeface="Arial Narrow" panose="020B0606020202030204" pitchFamily="34" charset="0"/>
            </a:endParaRPr>
          </a:p>
        </p:txBody>
      </p:sp>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57200" y="857232"/>
            <a:ext cx="7467600" cy="5072098"/>
          </a:xfrm>
        </p:spPr>
        <p:txBody>
          <a:bodyPr>
            <a:normAutofit lnSpcReduction="10000"/>
          </a:bodyPr>
          <a:lstStyle/>
          <a:p>
            <a:pPr algn="ctr">
              <a:buNone/>
            </a:pPr>
            <a:r>
              <a:rPr lang="el-GR" u="sng" dirty="0">
                <a:solidFill>
                  <a:srgbClr val="5A2781"/>
                </a:solidFill>
                <a:latin typeface="Arial Narrow" panose="020B0606020202030204" pitchFamily="34" charset="0"/>
                <a:ea typeface="Arial Unicode MS" pitchFamily="34" charset="-128"/>
                <a:cs typeface="Arial Unicode MS" pitchFamily="34" charset="-128"/>
              </a:rPr>
              <a:t>Στόχος: </a:t>
            </a:r>
            <a:endParaRPr lang="en-US" u="sng" dirty="0">
              <a:solidFill>
                <a:srgbClr val="5A2781"/>
              </a:solidFill>
              <a:latin typeface="Arial Narrow" panose="020B0606020202030204" pitchFamily="34" charset="0"/>
              <a:ea typeface="Arial Unicode MS" pitchFamily="34" charset="-128"/>
              <a:cs typeface="Arial Unicode MS" pitchFamily="34" charset="-128"/>
            </a:endParaRPr>
          </a:p>
          <a:p>
            <a:pPr algn="ctr">
              <a:buNone/>
            </a:pPr>
            <a:endParaRPr lang="el-GR" dirty="0">
              <a:solidFill>
                <a:srgbClr val="5A2781"/>
              </a:solidFill>
              <a:latin typeface="Arial Narrow" panose="020B0606020202030204" pitchFamily="34" charset="0"/>
              <a:ea typeface="Arial Unicode MS" pitchFamily="34" charset="-128"/>
              <a:cs typeface="Arial Unicode MS" pitchFamily="34" charset="-128"/>
            </a:endParaRPr>
          </a:p>
          <a:p>
            <a:pPr algn="just">
              <a:buNone/>
            </a:pPr>
            <a:r>
              <a:rPr lang="en-US" dirty="0">
                <a:solidFill>
                  <a:srgbClr val="5A2781"/>
                </a:solidFill>
                <a:latin typeface="Arial Narrow" panose="020B0606020202030204" pitchFamily="34" charset="0"/>
                <a:ea typeface="Arial Unicode MS" pitchFamily="34" charset="-128"/>
                <a:cs typeface="Arial Unicode MS" pitchFamily="34" charset="-128"/>
              </a:rPr>
              <a:t>	</a:t>
            </a:r>
            <a:r>
              <a:rPr lang="el-GR" dirty="0">
                <a:solidFill>
                  <a:srgbClr val="5A2781"/>
                </a:solidFill>
                <a:latin typeface="Arial Narrow" panose="020B0606020202030204" pitchFamily="34" charset="0"/>
                <a:ea typeface="Arial Unicode MS" pitchFamily="34" charset="-128"/>
                <a:cs typeface="Arial Unicode MS" pitchFamily="34" charset="-128"/>
              </a:rPr>
              <a:t>Ανάδειξη κοινών πολιτισμικών χαρακτηριστικών και της σύνδεσης αυτών. Καταπολέμηση προκαταλήψεων, ρατσιστικών συμπεριφορών, αρνητικών στερεότυπων, διαχωριστικών γραμμών και διαφορών μέσω της σύνδεσης των διαφόρων κοινωνικοπολιτισμικών πηγών σε μια πανανθρώπινη κουλτούρα.</a:t>
            </a:r>
          </a:p>
          <a:p>
            <a:pPr indent="0" algn="just">
              <a:buNone/>
            </a:pPr>
            <a:r>
              <a:rPr lang="el-GR" dirty="0">
                <a:solidFill>
                  <a:srgbClr val="5A2781"/>
                </a:solidFill>
                <a:latin typeface="Arial Narrow" panose="020B0606020202030204" pitchFamily="34" charset="0"/>
                <a:ea typeface="Arial Unicode MS" pitchFamily="34" charset="-128"/>
                <a:cs typeface="Arial Unicode MS" pitchFamily="34" charset="-128"/>
              </a:rPr>
              <a:t> Απώτερος στόχος η σύνδεση όλων των κοινωνικοπολιτισμικών προελεύσεων και με τον ελληνικό πολιτισμό ώστε αυτό να βοηθήσει τους μαθητές-πρόσφυγες στην ομαλή  συμπερίληψή τους στο μαθητικό περιβάλλον του σχολείου μας και στην εξοικείωση τους με τα χαρακτηριστικά της ελληνικής κοινωνία.</a:t>
            </a:r>
          </a:p>
          <a:p>
            <a:endParaRPr lang="el-GR" dirty="0">
              <a:latin typeface="Arial Narrow" panose="020B0606020202030204" pitchFamily="34" charset="0"/>
            </a:endParaRP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57356" y="142852"/>
            <a:ext cx="4071966" cy="571504"/>
          </a:xfrm>
        </p:spPr>
        <p:txBody>
          <a:bodyPr>
            <a:normAutofit fontScale="90000"/>
          </a:bodyPr>
          <a:lstStyle/>
          <a:p>
            <a:pPr algn="ctr"/>
            <a:r>
              <a:rPr lang="el-GR" sz="2800" b="1" u="sng" dirty="0" err="1">
                <a:solidFill>
                  <a:schemeClr val="accent1">
                    <a:lumMod val="75000"/>
                  </a:schemeClr>
                </a:solidFill>
                <a:latin typeface="Arial Narrow" panose="020B0606020202030204" pitchFamily="34" charset="0"/>
                <a:ea typeface="Arial Unicode MS" pitchFamily="34" charset="-128"/>
                <a:cs typeface="Arial Unicode MS" pitchFamily="34" charset="-128"/>
              </a:rPr>
              <a:t>Δραστηριοτητεσ</a:t>
            </a:r>
            <a:r>
              <a:rPr lang="el-GR" sz="3200" b="1" u="sng" dirty="0">
                <a:solidFill>
                  <a:schemeClr val="accent1">
                    <a:lumMod val="75000"/>
                  </a:schemeClr>
                </a:solidFill>
                <a:latin typeface="Arial Narrow" panose="020B0606020202030204" pitchFamily="34" charset="0"/>
                <a:ea typeface="Arial Unicode MS" pitchFamily="34" charset="-128"/>
                <a:cs typeface="Arial Unicode MS" pitchFamily="34" charset="-128"/>
              </a:rPr>
              <a:t> </a:t>
            </a:r>
          </a:p>
        </p:txBody>
      </p:sp>
      <p:pic>
        <p:nvPicPr>
          <p:cNvPr id="5" name="4 - Θέση περιεχομένου" descr="20200605_101413.jpg"/>
          <p:cNvPicPr>
            <a:picLocks noGrp="1" noChangeAspect="1"/>
          </p:cNvPicPr>
          <p:nvPr>
            <p:ph sz="quarter" idx="1"/>
          </p:nvPr>
        </p:nvPicPr>
        <p:blipFill>
          <a:blip r:embed="rId3" cstate="print"/>
          <a:stretch>
            <a:fillRect/>
          </a:stretch>
        </p:blipFill>
        <p:spPr>
          <a:xfrm rot="6494615">
            <a:off x="1914605" y="2527454"/>
            <a:ext cx="4476404" cy="3358342"/>
          </a:xfrm>
        </p:spPr>
      </p:pic>
      <p:sp>
        <p:nvSpPr>
          <p:cNvPr id="58369" name="Rectangle 1"/>
          <p:cNvSpPr>
            <a:spLocks noChangeArrowheads="1"/>
          </p:cNvSpPr>
          <p:nvPr/>
        </p:nvSpPr>
        <p:spPr bwMode="auto">
          <a:xfrm>
            <a:off x="214282" y="1011120"/>
            <a:ext cx="842968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i="0" u="none" strike="noStrike" cap="none" normalizeH="0" baseline="0" dirty="0">
                <a:ln>
                  <a:noFill/>
                </a:ln>
                <a:solidFill>
                  <a:srgbClr val="5A2781"/>
                </a:solidFill>
                <a:effectLst/>
                <a:latin typeface="Arial Narrow" panose="020B0606020202030204" pitchFamily="34" charset="0"/>
                <a:ea typeface="Arial Unicode MS" pitchFamily="34" charset="-128"/>
                <a:cs typeface="Arial Unicode MS" pitchFamily="34" charset="-128"/>
              </a:rPr>
              <a:t>Μία πρώτη δραστηριότητα ,στην οποία πήραν μέρος οι μαθητές των τάξεων υποδοχής, ήταν να παρουσιάσουν τις ζωγραφιές και τις σκέψεις από την πατρίδα τους , τις σκέψεις  και την προσωπικότητα τους .Το υλικό συγκεντρώθηκε από τους ίδιους τους συμμετέχοντες οι οποίοι δημιούργησαν τις παρακάτω «συνθέσεις</a:t>
            </a:r>
            <a:r>
              <a:rPr kumimoji="0" lang="el-GR" sz="2000" i="0" u="none" strike="noStrike" cap="none" normalizeH="0" baseline="0" dirty="0">
                <a:ln>
                  <a:noFill/>
                </a:ln>
                <a:solidFill>
                  <a:srgbClr val="5A2781"/>
                </a:solidFill>
                <a:effectLst/>
                <a:latin typeface="Arial Unicode MS" pitchFamily="34" charset="-128"/>
                <a:ea typeface="Arial Unicode MS" pitchFamily="34" charset="-128"/>
                <a:cs typeface="Arial Unicode MS" pitchFamily="34" charset="-128"/>
              </a:rPr>
              <a:t>» .</a:t>
            </a:r>
          </a:p>
        </p:txBody>
      </p:sp>
      <p:sp>
        <p:nvSpPr>
          <p:cNvPr id="6" name="5 - Ορθογώνιο"/>
          <p:cNvSpPr/>
          <p:nvPr/>
        </p:nvSpPr>
        <p:spPr>
          <a:xfrm>
            <a:off x="5929322" y="4857760"/>
            <a:ext cx="2143140" cy="1077218"/>
          </a:xfrm>
          <a:prstGeom prst="rect">
            <a:avLst/>
          </a:prstGeom>
        </p:spPr>
        <p:txBody>
          <a:bodyPr wrap="square">
            <a:spAutoFit/>
          </a:bodyPr>
          <a:lstStyle/>
          <a:p>
            <a:pPr algn="ctr"/>
            <a:r>
              <a:rPr lang="el-GR" sz="1600" i="1" dirty="0">
                <a:solidFill>
                  <a:srgbClr val="5A2781"/>
                </a:solidFill>
                <a:latin typeface="Arial Narrow" panose="020B0606020202030204" pitchFamily="34" charset="0"/>
                <a:ea typeface="Arial Unicode MS" pitchFamily="34" charset="-128"/>
                <a:cs typeface="Arial Unicode MS" pitchFamily="34" charset="-128"/>
              </a:rPr>
              <a:t>Δραστηριότητα με ζωγραφιές και </a:t>
            </a:r>
            <a:r>
              <a:rPr lang="en-US" sz="1600" i="1" dirty="0">
                <a:solidFill>
                  <a:srgbClr val="5A2781"/>
                </a:solidFill>
                <a:latin typeface="Arial Narrow" panose="020B0606020202030204" pitchFamily="34" charset="0"/>
                <a:ea typeface="Arial Unicode MS" pitchFamily="34" charset="-128"/>
                <a:cs typeface="Arial Unicode MS" pitchFamily="34" charset="-128"/>
              </a:rPr>
              <a:t> </a:t>
            </a:r>
            <a:r>
              <a:rPr lang="el-GR" sz="1600" i="1" dirty="0">
                <a:solidFill>
                  <a:srgbClr val="5A2781"/>
                </a:solidFill>
                <a:latin typeface="Arial Narrow" panose="020B0606020202030204" pitchFamily="34" charset="0"/>
                <a:ea typeface="Arial Unicode MS" pitchFamily="34" charset="-128"/>
                <a:cs typeface="Arial Unicode MS" pitchFamily="34" charset="-128"/>
              </a:rPr>
              <a:t>λέξεις της ιδιαίτερης πατρίδας των παιδιών </a:t>
            </a: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20200605_104026 (3).jpg"/>
          <p:cNvPicPr>
            <a:picLocks noGrp="1" noChangeAspect="1"/>
          </p:cNvPicPr>
          <p:nvPr>
            <p:ph sz="quarter" idx="1"/>
          </p:nvPr>
        </p:nvPicPr>
        <p:blipFill>
          <a:blip r:embed="rId2" cstate="print"/>
          <a:stretch>
            <a:fillRect/>
          </a:stretch>
        </p:blipFill>
        <p:spPr>
          <a:xfrm rot="5400000">
            <a:off x="184217" y="715375"/>
            <a:ext cx="6182909" cy="4752160"/>
          </a:xfrm>
        </p:spPr>
      </p:pic>
      <p:pic>
        <p:nvPicPr>
          <p:cNvPr id="5" name="4 - Εικόνα" descr="25CE25B425CF258525CF258325CE25BB25CE25B525CE25BE25CE25B925CE25B12B25CE25BA25CE25B125CE25B92B25CE25B325CF258125CE25B125CF258625CE25B7-1.jpg"/>
          <p:cNvPicPr>
            <a:picLocks noChangeAspect="1"/>
          </p:cNvPicPr>
          <p:nvPr/>
        </p:nvPicPr>
        <p:blipFill>
          <a:blip r:embed="rId3"/>
          <a:stretch>
            <a:fillRect/>
          </a:stretch>
        </p:blipFill>
        <p:spPr>
          <a:xfrm>
            <a:off x="5941803" y="1"/>
            <a:ext cx="2573197" cy="1916832"/>
          </a:xfrm>
          <a:prstGeom prst="rect">
            <a:avLst/>
          </a:prstGeom>
        </p:spPr>
      </p:pic>
      <p:sp>
        <p:nvSpPr>
          <p:cNvPr id="6" name="5 - Ορθογώνιο"/>
          <p:cNvSpPr/>
          <p:nvPr/>
        </p:nvSpPr>
        <p:spPr>
          <a:xfrm>
            <a:off x="916645" y="6182910"/>
            <a:ext cx="4032448" cy="584775"/>
          </a:xfrm>
          <a:prstGeom prst="rect">
            <a:avLst/>
          </a:prstGeom>
        </p:spPr>
        <p:txBody>
          <a:bodyPr wrap="square">
            <a:spAutoFit/>
          </a:bodyPr>
          <a:lstStyle/>
          <a:p>
            <a:pPr algn="ctr"/>
            <a:r>
              <a:rPr lang="el-GR" sz="1600" i="1" dirty="0">
                <a:latin typeface="Arial Narrow" panose="020B0606020202030204" pitchFamily="34" charset="0"/>
                <a:ea typeface="Arial Unicode MS" pitchFamily="34" charset="-128"/>
                <a:cs typeface="Calibri" panose="020F0502020204030204" pitchFamily="34" charset="0"/>
              </a:rPr>
              <a:t>Δραστηριότητα με ζωγραφιές και </a:t>
            </a:r>
            <a:r>
              <a:rPr lang="en-US" sz="1600" i="1" dirty="0">
                <a:latin typeface="Arial Narrow" panose="020B0606020202030204" pitchFamily="34" charset="0"/>
                <a:ea typeface="Arial Unicode MS" pitchFamily="34" charset="-128"/>
                <a:cs typeface="Calibri" panose="020F0502020204030204" pitchFamily="34" charset="0"/>
              </a:rPr>
              <a:t> </a:t>
            </a:r>
            <a:r>
              <a:rPr lang="el-GR" sz="1600" i="1" dirty="0">
                <a:latin typeface="Arial Narrow" panose="020B0606020202030204" pitchFamily="34" charset="0"/>
                <a:ea typeface="Arial Unicode MS" pitchFamily="34" charset="-128"/>
                <a:cs typeface="Calibri" panose="020F0502020204030204" pitchFamily="34" charset="0"/>
              </a:rPr>
              <a:t>λέξεις της ιδιαίτερης πατρίδας των παιδιών </a:t>
            </a:r>
          </a:p>
        </p:txBody>
      </p:sp>
    </p:spTree>
  </p:cSld>
  <p:clrMapOvr>
    <a:masterClrMapping/>
  </p:clrMapOvr>
  <p:transition>
    <p:wedg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0</TotalTime>
  <Words>733</Words>
  <Application>Microsoft Office PowerPoint</Application>
  <PresentationFormat>On-screen Show (4:3)</PresentationFormat>
  <Paragraphs>64</Paragraphs>
  <Slides>15</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Arial Narrow</vt:lpstr>
      <vt:lpstr>Arial Unicode MS</vt:lpstr>
      <vt:lpstr>Calibri</vt:lpstr>
      <vt:lpstr>Century Schoolbook</vt:lpstr>
      <vt:lpstr>Comic Sans MS</vt:lpstr>
      <vt:lpstr>Times New Roman</vt:lpstr>
      <vt:lpstr>Wingdings</vt:lpstr>
      <vt:lpstr>Wingdings 2</vt:lpstr>
      <vt:lpstr>Προεξοχή</vt:lpstr>
      <vt:lpstr>PowerPoint Presentation</vt:lpstr>
      <vt:lpstr>PowerPoint Presentation</vt:lpstr>
      <vt:lpstr>PowerPoint Presentation</vt:lpstr>
      <vt:lpstr>PowerPoint Presentation</vt:lpstr>
      <vt:lpstr>PowerPoint Presentation</vt:lpstr>
      <vt:lpstr>Συμπεριληψη παιδιων προσφυγων  στα Ελληνικα σχολεια </vt:lpstr>
      <vt:lpstr>PowerPoint Presentation</vt:lpstr>
      <vt:lpstr>Δραστηριοτητεσ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Dora Katsamori</cp:lastModifiedBy>
  <cp:revision>41</cp:revision>
  <dcterms:created xsi:type="dcterms:W3CDTF">2020-06-08T09:46:41Z</dcterms:created>
  <dcterms:modified xsi:type="dcterms:W3CDTF">2021-01-06T09:57:05Z</dcterms:modified>
</cp:coreProperties>
</file>